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9"/>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78" r:id="rId25"/>
    <p:sldId id="279" r:id="rId26"/>
    <p:sldId id="280" r:id="rId27"/>
    <p:sldId id="281"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Lato" panose="020B0604020202020204" charset="0"/>
      <p:regular r:id="rId34"/>
      <p:bold r:id="rId35"/>
      <p:italic r:id="rId36"/>
      <p:boldItalic r:id="rId37"/>
    </p:embeddedFont>
    <p:embeddedFont>
      <p:font typeface="Raleway"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128bbdf43_3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128bbdf43_3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128bbdf43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128bbdf43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9165231b4d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9165231b4d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165231b4d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165231b4d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165231b4d_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9165231b4d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9165231b4d_3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9165231b4d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128bbdf43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128bbdf43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9165231b4d_3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9165231b4d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165231b4d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165231b4d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165231b4d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165231b4d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128bbdf43_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9128bbdf43_3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128bbdf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128bbdf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128bbdf4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128bbdf4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9128bbdf43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9128bbdf43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107a260c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9107a260c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9107a260c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9107a260c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128bbdf43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9128bbdf43_3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9165231b4d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9165231b4d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28bbdf43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28bbdf43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128bbdf43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128bbdf43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128bbdf43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128bbdf43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128bbdf43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128bbdf43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128bbdf43_3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128bbdf43_3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dirty="0">
                <a:solidFill>
                  <a:srgbClr val="FFFFFF"/>
                </a:solidFill>
                <a:latin typeface="Calibri"/>
                <a:ea typeface="Calibri"/>
                <a:cs typeface="Calibri"/>
                <a:sym typeface="Calibri"/>
              </a:rPr>
              <a:t>S3 - Simple Storage Service, is one of Amazon's longest running AWS offerings. It's purpose is to provide easy-to-use cloud storage that is scalable, highly available, and reliable.</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sp>
        <p:nvSpPr>
          <p:cNvPr id="95" name="Google Shape;95;p1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 name="Google Shape;96;p11"/>
          <p:cNvGrpSpPr/>
          <p:nvPr/>
        </p:nvGrpSpPr>
        <p:grpSpPr>
          <a:xfrm>
            <a:off x="830392" y="1191256"/>
            <a:ext cx="745763" cy="45826"/>
            <a:chOff x="4580561" y="2589004"/>
            <a:chExt cx="1064464" cy="25200"/>
          </a:xfrm>
        </p:grpSpPr>
        <p:sp>
          <p:nvSpPr>
            <p:cNvPr id="97" name="Google Shape;97;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p11"/>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00" name="Google Shape;100;p11"/>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1" name="Google Shape;101;p11"/>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2" name="Google Shape;102;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Google Shape;104;p1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 name="Google Shape;105;p12"/>
          <p:cNvGrpSpPr/>
          <p:nvPr/>
        </p:nvGrpSpPr>
        <p:grpSpPr>
          <a:xfrm>
            <a:off x="830392" y="1191256"/>
            <a:ext cx="745763" cy="45826"/>
            <a:chOff x="4580561" y="2589004"/>
            <a:chExt cx="1064464" cy="25200"/>
          </a:xfrm>
        </p:grpSpPr>
        <p:sp>
          <p:nvSpPr>
            <p:cNvPr id="106" name="Google Shape;106;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12"/>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09" name="Google Shape;109;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0"/>
        <p:cNvGrpSpPr/>
        <p:nvPr/>
      </p:nvGrpSpPr>
      <p:grpSpPr>
        <a:xfrm>
          <a:off x="0" y="0"/>
          <a:ext cx="0" cy="0"/>
          <a:chOff x="0" y="0"/>
          <a:chExt cx="0" cy="0"/>
        </a:xfrm>
      </p:grpSpPr>
      <p:sp>
        <p:nvSpPr>
          <p:cNvPr id="111" name="Google Shape;111;p1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sp>
        <p:nvSpPr>
          <p:cNvPr id="114" name="Google Shape;114;p1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 name="Google Shape;115;p14"/>
          <p:cNvGrpSpPr/>
          <p:nvPr/>
        </p:nvGrpSpPr>
        <p:grpSpPr>
          <a:xfrm>
            <a:off x="830392" y="1191256"/>
            <a:ext cx="745763" cy="45826"/>
            <a:chOff x="4580561" y="2589004"/>
            <a:chExt cx="1064464" cy="25200"/>
          </a:xfrm>
        </p:grpSpPr>
        <p:sp>
          <p:nvSpPr>
            <p:cNvPr id="116" name="Google Shape;116;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p14"/>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19" name="Google Shape;119;p14"/>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20" name="Google Shape;120;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23" name="Google Shape;123;p1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4"/>
        <p:cNvGrpSpPr/>
        <p:nvPr/>
      </p:nvGrpSpPr>
      <p:grpSpPr>
        <a:xfrm>
          <a:off x="0" y="0"/>
          <a:ext cx="0" cy="0"/>
          <a:chOff x="0" y="0"/>
          <a:chExt cx="0" cy="0"/>
        </a:xfrm>
      </p:grpSpPr>
      <p:grpSp>
        <p:nvGrpSpPr>
          <p:cNvPr id="125" name="Google Shape;125;p16"/>
          <p:cNvGrpSpPr/>
          <p:nvPr/>
        </p:nvGrpSpPr>
        <p:grpSpPr>
          <a:xfrm>
            <a:off x="830392" y="4169130"/>
            <a:ext cx="745763" cy="45826"/>
            <a:chOff x="4580561" y="2589004"/>
            <a:chExt cx="1064464" cy="25200"/>
          </a:xfrm>
        </p:grpSpPr>
        <p:sp>
          <p:nvSpPr>
            <p:cNvPr id="126" name="Google Shape;126;p1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6"/>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9" name="Google Shape;129;p16"/>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30" name="Google Shape;130;p1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3"/>
        <p:cNvGrpSpPr/>
        <p:nvPr/>
      </p:nvGrpSpPr>
      <p:grpSpPr>
        <a:xfrm>
          <a:off x="0" y="0"/>
          <a:ext cx="0" cy="0"/>
          <a:chOff x="0" y="0"/>
          <a:chExt cx="0" cy="0"/>
        </a:xfrm>
      </p:grpSpPr>
      <p:pic>
        <p:nvPicPr>
          <p:cNvPr id="24" name="Google Shape;24;p4" descr="Side view of hands writing in a notebook at a cafe"/>
          <p:cNvPicPr preferRelativeResize="0"/>
          <p:nvPr/>
        </p:nvPicPr>
        <p:blipFill rotWithShape="1">
          <a:blip r:embed="rId2">
            <a:alphaModFix/>
          </a:blip>
          <a:srcRect l="9049" t="12064" r="54351" b="26445"/>
          <a:stretch/>
        </p:blipFill>
        <p:spPr>
          <a:xfrm>
            <a:off x="1" y="-50"/>
            <a:ext cx="4572000" cy="5143501"/>
          </a:xfrm>
          <a:prstGeom prst="rect">
            <a:avLst/>
          </a:prstGeom>
          <a:noFill/>
          <a:ln>
            <a:noFill/>
          </a:ln>
        </p:spPr>
      </p:pic>
      <p:sp>
        <p:nvSpPr>
          <p:cNvPr id="25" name="Google Shape;25;p4"/>
          <p:cNvSpPr/>
          <p:nvPr/>
        </p:nvSpPr>
        <p:spPr>
          <a:xfrm>
            <a:off x="1650" y="0"/>
            <a:ext cx="45687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30" name="Google Shape;30;p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31" name="Google Shape;31;p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2" name="Google Shape;32;p4"/>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l="31882" t="8095" r="25713"/>
          <a:stretch/>
        </p:blipFill>
        <p:spPr>
          <a:xfrm>
            <a:off x="0" y="0"/>
            <a:ext cx="4575250" cy="5143500"/>
          </a:xfrm>
          <a:prstGeom prst="rect">
            <a:avLst/>
          </a:prstGeom>
          <a:noFill/>
          <a:ln>
            <a:noFill/>
          </a:ln>
        </p:spPr>
      </p:pic>
      <p:sp>
        <p:nvSpPr>
          <p:cNvPr id="35" name="Google Shape;35;p5"/>
          <p:cNvSpPr/>
          <p:nvPr/>
        </p:nvSpPr>
        <p:spPr>
          <a:xfrm>
            <a:off x="-75" y="0"/>
            <a:ext cx="45720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 name="Google Shape;36;p5"/>
          <p:cNvGrpSpPr/>
          <p:nvPr/>
        </p:nvGrpSpPr>
        <p:grpSpPr>
          <a:xfrm>
            <a:off x="830392" y="1191256"/>
            <a:ext cx="745763" cy="45826"/>
            <a:chOff x="4580561" y="2589004"/>
            <a:chExt cx="1064464" cy="25200"/>
          </a:xfrm>
        </p:grpSpPr>
        <p:sp>
          <p:nvSpPr>
            <p:cNvPr id="37" name="Google Shape;37;p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 name="Google Shape;39;p5"/>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40" name="Google Shape;40;p5"/>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41" name="Google Shape;41;p5"/>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2" name="Google Shape;42;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6"/>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 name="Google Shape;45;p6"/>
          <p:cNvGrpSpPr/>
          <p:nvPr/>
        </p:nvGrpSpPr>
        <p:grpSpPr>
          <a:xfrm>
            <a:off x="830392" y="1191256"/>
            <a:ext cx="745763" cy="45826"/>
            <a:chOff x="4580561" y="2589004"/>
            <a:chExt cx="1064464" cy="25200"/>
          </a:xfrm>
        </p:grpSpPr>
        <p:sp>
          <p:nvSpPr>
            <p:cNvPr id="46" name="Google Shape;46;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48;p6"/>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49" name="Google Shape;49;p6"/>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0" name="Google Shape;50;p6"/>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1" name="Google Shape;51;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
        <p:cNvGrpSpPr/>
        <p:nvPr/>
      </p:nvGrpSpPr>
      <p:grpSpPr>
        <a:xfrm>
          <a:off x="0" y="0"/>
          <a:ext cx="0" cy="0"/>
          <a:chOff x="0" y="0"/>
          <a:chExt cx="0" cy="0"/>
        </a:xfrm>
      </p:grpSpPr>
      <p:sp>
        <p:nvSpPr>
          <p:cNvPr id="53" name="Google Shape;53;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 name="Google Shape;54;p7"/>
          <p:cNvGrpSpPr/>
          <p:nvPr/>
        </p:nvGrpSpPr>
        <p:grpSpPr>
          <a:xfrm>
            <a:off x="830392" y="1191256"/>
            <a:ext cx="745763" cy="45826"/>
            <a:chOff x="4580561" y="2589004"/>
            <a:chExt cx="1064464" cy="25200"/>
          </a:xfrm>
        </p:grpSpPr>
        <p:sp>
          <p:nvSpPr>
            <p:cNvPr id="55" name="Google Shape;55;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 name="Google Shape;57;p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58" name="Google Shape;58;p7"/>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9" name="Google Shape;59;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0"/>
        <p:cNvGrpSpPr/>
        <p:nvPr/>
      </p:nvGrpSpPr>
      <p:grpSpPr>
        <a:xfrm>
          <a:off x="0" y="0"/>
          <a:ext cx="0" cy="0"/>
          <a:chOff x="0" y="0"/>
          <a:chExt cx="0" cy="0"/>
        </a:xfrm>
      </p:grpSpPr>
      <p:grpSp>
        <p:nvGrpSpPr>
          <p:cNvPr id="61" name="Google Shape;61;p8"/>
          <p:cNvGrpSpPr/>
          <p:nvPr/>
        </p:nvGrpSpPr>
        <p:grpSpPr>
          <a:xfrm>
            <a:off x="830392" y="4169130"/>
            <a:ext cx="745763" cy="45826"/>
            <a:chOff x="4580561" y="2589004"/>
            <a:chExt cx="1064464" cy="25200"/>
          </a:xfrm>
        </p:grpSpPr>
        <p:sp>
          <p:nvSpPr>
            <p:cNvPr id="62" name="Google Shape;62;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 name="Google Shape;64;p8"/>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65" name="Google Shape;65;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68"/>
        <p:cNvGrpSpPr/>
        <p:nvPr/>
      </p:nvGrpSpPr>
      <p:grpSpPr>
        <a:xfrm>
          <a:off x="0" y="0"/>
          <a:ext cx="0" cy="0"/>
          <a:chOff x="0" y="0"/>
          <a:chExt cx="0" cy="0"/>
        </a:xfrm>
      </p:grpSpPr>
      <p:sp>
        <p:nvSpPr>
          <p:cNvPr id="69" name="Google Shape;69;p10"/>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70" name="Google Shape;70;p10"/>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1" name="Google Shape;71;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grpSp>
        <p:nvGrpSpPr>
          <p:cNvPr id="72" name="Google Shape;72;p10"/>
          <p:cNvGrpSpPr/>
          <p:nvPr/>
        </p:nvGrpSpPr>
        <p:grpSpPr>
          <a:xfrm>
            <a:off x="830392" y="1191256"/>
            <a:ext cx="745763" cy="45826"/>
            <a:chOff x="4580561" y="2589004"/>
            <a:chExt cx="1064464" cy="25200"/>
          </a:xfrm>
        </p:grpSpPr>
        <p:sp>
          <p:nvSpPr>
            <p:cNvPr id="73" name="Google Shape;73;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 name="Google Shape;75;p10"/>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 name="Google Shape;76;p10"/>
          <p:cNvGrpSpPr/>
          <p:nvPr/>
        </p:nvGrpSpPr>
        <p:grpSpPr>
          <a:xfrm>
            <a:off x="5063224" y="1313339"/>
            <a:ext cx="3459829" cy="2670551"/>
            <a:chOff x="3553042" y="1657806"/>
            <a:chExt cx="3461100" cy="2671532"/>
          </a:xfrm>
        </p:grpSpPr>
        <p:sp>
          <p:nvSpPr>
            <p:cNvPr id="77" name="Google Shape;77;p10"/>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0"/>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0"/>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0"/>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0"/>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0"/>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0"/>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5" name="Google Shape;85;p10" descr="Component Detail"/>
          <p:cNvPicPr preferRelativeResize="0"/>
          <p:nvPr/>
        </p:nvPicPr>
        <p:blipFill rotWithShape="1">
          <a:blip r:embed="rId2">
            <a:alphaModFix/>
          </a:blip>
          <a:srcRect b="25075"/>
          <a:stretch/>
        </p:blipFill>
        <p:spPr>
          <a:xfrm>
            <a:off x="5161725" y="1399791"/>
            <a:ext cx="3262825" cy="1833425"/>
          </a:xfrm>
          <a:prstGeom prst="rect">
            <a:avLst/>
          </a:prstGeom>
          <a:noFill/>
          <a:ln>
            <a:noFill/>
          </a:ln>
        </p:spPr>
      </p:pic>
      <p:sp>
        <p:nvSpPr>
          <p:cNvPr id="86" name="Google Shape;86;p10"/>
          <p:cNvSpPr/>
          <p:nvPr/>
        </p:nvSpPr>
        <p:spPr>
          <a:xfrm flipH="1">
            <a:off x="5156196" y="1401826"/>
            <a:ext cx="3268577" cy="1812993"/>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 name="Google Shape;87;p10"/>
          <p:cNvGrpSpPr/>
          <p:nvPr/>
        </p:nvGrpSpPr>
        <p:grpSpPr>
          <a:xfrm>
            <a:off x="7666681" y="2077877"/>
            <a:ext cx="1148179" cy="2282763"/>
            <a:chOff x="7666681" y="2077877"/>
            <a:chExt cx="1148179" cy="2282763"/>
          </a:xfrm>
        </p:grpSpPr>
        <p:grpSp>
          <p:nvGrpSpPr>
            <p:cNvPr id="88" name="Google Shape;88;p10"/>
            <p:cNvGrpSpPr/>
            <p:nvPr/>
          </p:nvGrpSpPr>
          <p:grpSpPr>
            <a:xfrm>
              <a:off x="7666681" y="2077877"/>
              <a:ext cx="1148179" cy="2282763"/>
              <a:chOff x="3983627" y="1676395"/>
              <a:chExt cx="1449538" cy="2881913"/>
            </a:xfrm>
          </p:grpSpPr>
          <p:sp>
            <p:nvSpPr>
              <p:cNvPr id="89" name="Google Shape;89;p10"/>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0"/>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0"/>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2" name="Google Shape;92;p10"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93" name="Google Shape;93;p10"/>
            <p:cNvSpPr/>
            <p:nvPr/>
          </p:nvSpPr>
          <p:spPr>
            <a:xfrm flipH="1">
              <a:off x="7722342" y="2222973"/>
              <a:ext cx="1037700" cy="1833000"/>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9.png"/><Relationship Id="rId5" Type="http://schemas.openxmlformats.org/officeDocument/2006/relationships/hyperlink" Target="https://aws.amazon.com/pub-sub-messaging/" TargetMode="Externa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9.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9.png"/><Relationship Id="rId5" Type="http://schemas.openxmlformats.org/officeDocument/2006/relationships/hyperlink" Target="https://moodle.cestarcollege.com/moodle/user/view.php?id=4349&amp;course=11736" TargetMode="External"/><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8" Type="http://schemas.openxmlformats.org/officeDocument/2006/relationships/hyperlink" Target="https://www.kommunicate.io/blog/amazon-lex-tutorial/" TargetMode="External"/><Relationship Id="rId3" Type="http://schemas.openxmlformats.org/officeDocument/2006/relationships/slideLayout" Target="../slideLayouts/slideLayout6.xml"/><Relationship Id="rId7" Type="http://schemas.openxmlformats.org/officeDocument/2006/relationships/hyperlink" Target="https://docs.aws.amazon.com/lex/latest/dg/using-lambda.html" TargetMode="Externa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hyperlink" Target="https://docs.aws.amazon.com/AmazonS3/latest/dev/HostingWebsiteOnS3Setup.html#step4-test-web-site" TargetMode="External"/><Relationship Id="rId11" Type="http://schemas.openxmlformats.org/officeDocument/2006/relationships/image" Target="../media/image9.png"/><Relationship Id="rId5" Type="http://schemas.openxmlformats.org/officeDocument/2006/relationships/hyperlink" Target="https://docs.aws.amazon.com/AmazonS3/latest/dev/WebsiteHosting.html" TargetMode="External"/><Relationship Id="rId10" Type="http://schemas.openxmlformats.org/officeDocument/2006/relationships/hyperlink" Target="https://github.com/tom5167/mealbuddy" TargetMode="External"/><Relationship Id="rId4" Type="http://schemas.openxmlformats.org/officeDocument/2006/relationships/notesSlide" Target="../notesSlides/notesSlide25.xml"/><Relationship Id="rId9" Type="http://schemas.openxmlformats.org/officeDocument/2006/relationships/hyperlink" Target="https://slack.com/intl/en-ca/help/articles/115004071768-What-is-Slack-"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docs.aws.amazon.com/AmazonS3/latest/dev/HostingWebsiteOnS3Setup.html#step2-edit-block-public-access" TargetMode="External"/><Relationship Id="rId3" Type="http://schemas.openxmlformats.org/officeDocument/2006/relationships/slideLayout" Target="../slideLayouts/slideLayout2.xml"/><Relationship Id="rId7" Type="http://schemas.openxmlformats.org/officeDocument/2006/relationships/hyperlink" Target="https://docs.aws.amazon.com/AmazonS3/latest/dev/HostingWebsiteOnS3Setup.html#step2-create-bucket-config-as-website" TargetMode="External"/><Relationship Id="rId12"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www.mealbuddy.xyz/" TargetMode="External"/><Relationship Id="rId11" Type="http://schemas.openxmlformats.org/officeDocument/2006/relationships/hyperlink" Target="https://docs.aws.amazon.com/AmazonS3/latest/dev/HostingWebsiteOnS3Setup.html#step4-test-web-site" TargetMode="External"/><Relationship Id="rId5" Type="http://schemas.openxmlformats.org/officeDocument/2006/relationships/hyperlink" Target="https://docs.aws.amazon.com/AmazonS3/latest/dev/HostingWebsiteOnS3Setup.html#step1-create-bucket-config-as-website" TargetMode="External"/><Relationship Id="rId10" Type="http://schemas.openxmlformats.org/officeDocument/2006/relationships/hyperlink" Target="https://docs.aws.amazon.com/AmazonS3/latest/dev/HostingWebsiteOnS3Setup.html#step3-upload-index-doc" TargetMode="External"/><Relationship Id="rId4" Type="http://schemas.openxmlformats.org/officeDocument/2006/relationships/notesSlide" Target="../notesSlides/notesSlide9.xml"/><Relationship Id="rId9" Type="http://schemas.openxmlformats.org/officeDocument/2006/relationships/hyperlink" Target="https://docs.aws.amazon.com/AmazonS3/latest/dev/HostingWebsiteOnS3Setup.html#step3-add-bucket-policy-make-content-publi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5">
            <a:alphaModFix/>
          </a:blip>
          <a:srcRect r="3344"/>
          <a:stretch/>
        </p:blipFill>
        <p:spPr>
          <a:xfrm>
            <a:off x="4606900" y="1399750"/>
            <a:ext cx="4537098" cy="2822399"/>
          </a:xfrm>
          <a:prstGeom prst="rect">
            <a:avLst/>
          </a:prstGeom>
          <a:noFill/>
          <a:ln>
            <a:noFill/>
          </a:ln>
        </p:spPr>
      </p:pic>
      <p:pic>
        <p:nvPicPr>
          <p:cNvPr id="136" name="Google Shape;136;p17"/>
          <p:cNvPicPr preferRelativeResize="0"/>
          <p:nvPr/>
        </p:nvPicPr>
        <p:blipFill rotWithShape="1">
          <a:blip r:embed="rId6">
            <a:alphaModFix/>
          </a:blip>
          <a:srcRect l="553" r="563"/>
          <a:stretch/>
        </p:blipFill>
        <p:spPr>
          <a:xfrm>
            <a:off x="5181200" y="1645500"/>
            <a:ext cx="3471226" cy="1974599"/>
          </a:xfrm>
          <a:prstGeom prst="rect">
            <a:avLst/>
          </a:prstGeom>
          <a:noFill/>
          <a:ln>
            <a:noFill/>
          </a:ln>
        </p:spPr>
      </p:pic>
      <p:pic>
        <p:nvPicPr>
          <p:cNvPr id="137" name="Google Shape;137;p17" descr="Portrait-oriented black smaptphone"/>
          <p:cNvPicPr preferRelativeResize="0"/>
          <p:nvPr/>
        </p:nvPicPr>
        <p:blipFill rotWithShape="1">
          <a:blip r:embed="rId7">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1350" y="1257900"/>
            <a:ext cx="3774300" cy="63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3200">
                <a:latin typeface="Calibri"/>
                <a:ea typeface="Calibri"/>
                <a:cs typeface="Calibri"/>
                <a:sym typeface="Calibri"/>
              </a:rPr>
              <a:t>MealBuddy </a:t>
            </a:r>
            <a:endParaRPr sz="3200">
              <a:latin typeface="Calibri"/>
              <a:ea typeface="Calibri"/>
              <a:cs typeface="Calibri"/>
              <a:sym typeface="Calibri"/>
            </a:endParaRPr>
          </a:p>
          <a:p>
            <a:pPr marL="0" lvl="0" indent="0" algn="l" rtl="0">
              <a:lnSpc>
                <a:spcPct val="100000"/>
              </a:lnSpc>
              <a:spcBef>
                <a:spcPts val="0"/>
              </a:spcBef>
              <a:spcAft>
                <a:spcPts val="0"/>
              </a:spcAft>
              <a:buSzPts val="4000"/>
              <a:buNone/>
            </a:pPr>
            <a:endParaRPr sz="2000">
              <a:latin typeface="Calibri"/>
              <a:ea typeface="Calibri"/>
              <a:cs typeface="Calibri"/>
              <a:sym typeface="Calibri"/>
            </a:endParaRPr>
          </a:p>
        </p:txBody>
      </p:sp>
      <p:sp>
        <p:nvSpPr>
          <p:cNvPr id="139" name="Google Shape;139;p17"/>
          <p:cNvSpPr txBox="1">
            <a:spLocks noGrp="1"/>
          </p:cNvSpPr>
          <p:nvPr>
            <p:ph type="subTitle" idx="1"/>
          </p:nvPr>
        </p:nvSpPr>
        <p:spPr>
          <a:xfrm>
            <a:off x="721350" y="1783750"/>
            <a:ext cx="3471300" cy="85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600"/>
              <a:buNone/>
            </a:pPr>
            <a:r>
              <a:rPr lang="en" sz="1800" b="1">
                <a:solidFill>
                  <a:srgbClr val="000000"/>
                </a:solidFill>
                <a:latin typeface="Calibri"/>
                <a:ea typeface="Calibri"/>
                <a:cs typeface="Calibri"/>
                <a:sym typeface="Calibri"/>
              </a:rPr>
              <a:t>A friend who can suggest you food options through chat</a:t>
            </a:r>
            <a:endParaRPr sz="1800" b="1">
              <a:solidFill>
                <a:srgbClr val="000000"/>
              </a:solidFill>
              <a:latin typeface="Calibri"/>
              <a:ea typeface="Calibri"/>
              <a:cs typeface="Calibri"/>
              <a:sym typeface="Calibri"/>
            </a:endParaRPr>
          </a:p>
          <a:p>
            <a:pPr marL="0" lvl="0" indent="0" algn="l" rtl="0">
              <a:spcBef>
                <a:spcPts val="0"/>
              </a:spcBef>
              <a:spcAft>
                <a:spcPts val="0"/>
              </a:spcAft>
              <a:buClr>
                <a:srgbClr val="000000"/>
              </a:buClr>
              <a:buSzPts val="4000"/>
              <a:buFont typeface="Arial"/>
              <a:buNone/>
            </a:pPr>
            <a:r>
              <a:rPr lang="en" sz="2000" b="1">
                <a:solidFill>
                  <a:schemeClr val="dk2"/>
                </a:solidFill>
                <a:latin typeface="Calibri"/>
                <a:ea typeface="Calibri"/>
                <a:cs typeface="Calibri"/>
                <a:sym typeface="Calibri"/>
              </a:rPr>
              <a:t>By Group G</a:t>
            </a:r>
            <a:endParaRPr sz="1800" b="1">
              <a:solidFill>
                <a:srgbClr val="000000"/>
              </a:solidFill>
              <a:latin typeface="Calibri"/>
              <a:ea typeface="Calibri"/>
              <a:cs typeface="Calibri"/>
              <a:sym typeface="Calibri"/>
            </a:endParaRPr>
          </a:p>
        </p:txBody>
      </p:sp>
      <p:pic>
        <p:nvPicPr>
          <p:cNvPr id="140" name="Google Shape;140;p17"/>
          <p:cNvPicPr preferRelativeResize="0"/>
          <p:nvPr/>
        </p:nvPicPr>
        <p:blipFill rotWithShape="1">
          <a:blip r:embed="rId8">
            <a:alphaModFix/>
          </a:blip>
          <a:srcRect t="-3309" b="1476"/>
          <a:stretch/>
        </p:blipFill>
        <p:spPr>
          <a:xfrm>
            <a:off x="8271300" y="2314825"/>
            <a:ext cx="872699" cy="1837573"/>
          </a:xfrm>
          <a:prstGeom prst="rect">
            <a:avLst/>
          </a:prstGeom>
          <a:noFill/>
          <a:ln>
            <a:noFill/>
          </a:ln>
        </p:spPr>
      </p:pic>
      <p:sp>
        <p:nvSpPr>
          <p:cNvPr id="141" name="Google Shape;141;p17"/>
          <p:cNvSpPr txBox="1"/>
          <p:nvPr/>
        </p:nvSpPr>
        <p:spPr>
          <a:xfrm>
            <a:off x="2817175" y="337475"/>
            <a:ext cx="3846900" cy="7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dk2"/>
                </a:solidFill>
                <a:latin typeface="Calibri"/>
                <a:ea typeface="Calibri"/>
                <a:cs typeface="Calibri"/>
                <a:sym typeface="Calibri"/>
              </a:rPr>
              <a:t>Capstone Project</a:t>
            </a:r>
            <a:endParaRPr sz="4000"/>
          </a:p>
        </p:txBody>
      </p:sp>
      <p:sp>
        <p:nvSpPr>
          <p:cNvPr id="142" name="Google Shape;142;p17"/>
          <p:cNvSpPr txBox="1">
            <a:spLocks noGrp="1"/>
          </p:cNvSpPr>
          <p:nvPr>
            <p:ph type="ctrTitle"/>
          </p:nvPr>
        </p:nvSpPr>
        <p:spPr>
          <a:xfrm>
            <a:off x="742200" y="2710200"/>
            <a:ext cx="3240600" cy="226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4000"/>
              <a:buNone/>
            </a:pPr>
            <a:r>
              <a:rPr lang="en" sz="1700">
                <a:solidFill>
                  <a:srgbClr val="548DD4"/>
                </a:solidFill>
                <a:latin typeface="Calibri"/>
                <a:ea typeface="Calibri"/>
                <a:cs typeface="Calibri"/>
                <a:sym typeface="Calibri"/>
              </a:rPr>
              <a:t>ELVIN IYPE MATHEW C0769974</a:t>
            </a:r>
            <a:endParaRPr sz="1700">
              <a:solidFill>
                <a:srgbClr val="548DD4"/>
              </a:solidFill>
              <a:latin typeface="Calibri"/>
              <a:ea typeface="Calibri"/>
              <a:cs typeface="Calibri"/>
              <a:sym typeface="Calibri"/>
            </a:endParaRPr>
          </a:p>
          <a:p>
            <a:pPr marL="0" lvl="0" indent="0" algn="l" rtl="0">
              <a:lnSpc>
                <a:spcPct val="100000"/>
              </a:lnSpc>
              <a:spcBef>
                <a:spcPts val="1200"/>
              </a:spcBef>
              <a:spcAft>
                <a:spcPts val="0"/>
              </a:spcAft>
              <a:buSzPts val="4000"/>
              <a:buNone/>
            </a:pPr>
            <a:r>
              <a:rPr lang="en" sz="1700">
                <a:solidFill>
                  <a:srgbClr val="548DD4"/>
                </a:solidFill>
                <a:latin typeface="Calibri"/>
                <a:ea typeface="Calibri"/>
                <a:cs typeface="Calibri"/>
                <a:sym typeface="Calibri"/>
              </a:rPr>
              <a:t>ELDA VARGHESE C0769741</a:t>
            </a:r>
            <a:endParaRPr sz="1700">
              <a:solidFill>
                <a:srgbClr val="548DD4"/>
              </a:solidFill>
              <a:latin typeface="Calibri"/>
              <a:ea typeface="Calibri"/>
              <a:cs typeface="Calibri"/>
              <a:sym typeface="Calibri"/>
            </a:endParaRPr>
          </a:p>
          <a:p>
            <a:pPr marL="0" lvl="0" indent="0" algn="l" rtl="0">
              <a:lnSpc>
                <a:spcPct val="100000"/>
              </a:lnSpc>
              <a:spcBef>
                <a:spcPts val="1200"/>
              </a:spcBef>
              <a:spcAft>
                <a:spcPts val="0"/>
              </a:spcAft>
              <a:buSzPts val="4000"/>
              <a:buNone/>
            </a:pPr>
            <a:r>
              <a:rPr lang="en" sz="1700">
                <a:solidFill>
                  <a:srgbClr val="548DD4"/>
                </a:solidFill>
                <a:latin typeface="Calibri"/>
                <a:ea typeface="Calibri"/>
                <a:cs typeface="Calibri"/>
                <a:sym typeface="Calibri"/>
              </a:rPr>
              <a:t>TOM JOSEPH C0760915</a:t>
            </a:r>
            <a:endParaRPr sz="1700">
              <a:solidFill>
                <a:srgbClr val="548DD4"/>
              </a:solidFill>
              <a:latin typeface="Calibri"/>
              <a:ea typeface="Calibri"/>
              <a:cs typeface="Calibri"/>
              <a:sym typeface="Calibri"/>
            </a:endParaRPr>
          </a:p>
          <a:p>
            <a:pPr marL="0" lvl="0" indent="0" algn="l" rtl="0">
              <a:lnSpc>
                <a:spcPct val="100000"/>
              </a:lnSpc>
              <a:spcBef>
                <a:spcPts val="1200"/>
              </a:spcBef>
              <a:spcAft>
                <a:spcPts val="0"/>
              </a:spcAft>
              <a:buSzPts val="4000"/>
              <a:buNone/>
            </a:pPr>
            <a:r>
              <a:rPr lang="en" sz="1700">
                <a:solidFill>
                  <a:srgbClr val="548DD4"/>
                </a:solidFill>
                <a:latin typeface="Calibri"/>
                <a:ea typeface="Calibri"/>
                <a:cs typeface="Calibri"/>
                <a:sym typeface="Calibri"/>
              </a:rPr>
              <a:t>JEENA HELEN FRANCIS C0764493</a:t>
            </a:r>
            <a:endParaRPr sz="1700">
              <a:solidFill>
                <a:srgbClr val="548DD4"/>
              </a:solidFill>
              <a:latin typeface="Calibri"/>
              <a:ea typeface="Calibri"/>
              <a:cs typeface="Calibri"/>
              <a:sym typeface="Calibri"/>
            </a:endParaRPr>
          </a:p>
          <a:p>
            <a:pPr marL="0" lvl="0" indent="0" algn="l" rtl="0">
              <a:lnSpc>
                <a:spcPct val="100000"/>
              </a:lnSpc>
              <a:spcBef>
                <a:spcPts val="1200"/>
              </a:spcBef>
              <a:spcAft>
                <a:spcPts val="0"/>
              </a:spcAft>
              <a:buSzPts val="4000"/>
              <a:buNone/>
            </a:pPr>
            <a:r>
              <a:rPr lang="en" sz="1700">
                <a:solidFill>
                  <a:srgbClr val="548DD4"/>
                </a:solidFill>
                <a:latin typeface="Calibri"/>
                <a:ea typeface="Calibri"/>
                <a:cs typeface="Calibri"/>
                <a:sym typeface="Calibri"/>
              </a:rPr>
              <a:t>CHINJU BABY C0769912</a:t>
            </a:r>
            <a:endParaRPr sz="1700">
              <a:solidFill>
                <a:srgbClr val="548DD4"/>
              </a:solidFill>
              <a:latin typeface="Calibri"/>
              <a:ea typeface="Calibri"/>
              <a:cs typeface="Calibri"/>
              <a:sym typeface="Calibri"/>
            </a:endParaRPr>
          </a:p>
          <a:p>
            <a:pPr marL="0" lvl="0" indent="0" algn="l" rtl="0">
              <a:lnSpc>
                <a:spcPct val="100000"/>
              </a:lnSpc>
              <a:spcBef>
                <a:spcPts val="0"/>
              </a:spcBef>
              <a:spcAft>
                <a:spcPts val="0"/>
              </a:spcAft>
              <a:buSzPts val="4000"/>
              <a:buNone/>
            </a:pPr>
            <a:endParaRPr sz="1700"/>
          </a:p>
        </p:txBody>
      </p:sp>
      <p:sp>
        <p:nvSpPr>
          <p:cNvPr id="143" name="Google Shape;143;p17"/>
          <p:cNvSpPr txBox="1"/>
          <p:nvPr/>
        </p:nvSpPr>
        <p:spPr>
          <a:xfrm>
            <a:off x="5738700" y="3882450"/>
            <a:ext cx="4437600" cy="9798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 sz="2200" b="1">
                <a:latin typeface="Calibri"/>
                <a:ea typeface="Calibri"/>
                <a:cs typeface="Calibri"/>
                <a:sym typeface="Calibri"/>
              </a:rPr>
              <a:t>Faculty Supervisor </a:t>
            </a:r>
            <a:endParaRPr sz="2200" b="1">
              <a:latin typeface="Calibri"/>
              <a:ea typeface="Calibri"/>
              <a:cs typeface="Calibri"/>
              <a:sym typeface="Calibri"/>
            </a:endParaRPr>
          </a:p>
          <a:p>
            <a:pPr marL="0" lvl="0" indent="0" algn="l" rtl="0">
              <a:spcBef>
                <a:spcPts val="1200"/>
              </a:spcBef>
              <a:spcAft>
                <a:spcPts val="0"/>
              </a:spcAft>
              <a:buNone/>
            </a:pPr>
            <a:r>
              <a:rPr lang="en" sz="1600" b="1">
                <a:solidFill>
                  <a:srgbClr val="548DD4"/>
                </a:solidFill>
                <a:latin typeface="Calibri"/>
                <a:ea typeface="Calibri"/>
                <a:cs typeface="Calibri"/>
                <a:sym typeface="Calibri"/>
              </a:rPr>
              <a:t>WILLIAM POURMAJIDI</a:t>
            </a:r>
            <a:endParaRPr sz="1600" b="1">
              <a:solidFill>
                <a:srgbClr val="548DD4"/>
              </a:solidFill>
              <a:latin typeface="Calibri"/>
              <a:ea typeface="Calibri"/>
              <a:cs typeface="Calibri"/>
              <a:sym typeface="Calibri"/>
            </a:endParaRPr>
          </a:p>
          <a:p>
            <a:pPr marL="0" lvl="0" indent="0" algn="l" rtl="0">
              <a:spcBef>
                <a:spcPts val="0"/>
              </a:spcBef>
              <a:spcAft>
                <a:spcPts val="0"/>
              </a:spcAft>
              <a:buNone/>
            </a:pPr>
            <a:endParaRPr sz="3800" b="1">
              <a:solidFill>
                <a:schemeClr val="dk2"/>
              </a:solidFill>
              <a:latin typeface="Raleway"/>
              <a:ea typeface="Raleway"/>
              <a:cs typeface="Raleway"/>
              <a:sym typeface="Raleway"/>
            </a:endParaRPr>
          </a:p>
        </p:txBody>
      </p:sp>
      <p:pic>
        <p:nvPicPr>
          <p:cNvPr id="13" name="Audio 1">
            <a:hlinkClick r:id="" action="ppaction://media"/>
            <a:extLst>
              <a:ext uri="{FF2B5EF4-FFF2-40B4-BE49-F238E27FC236}">
                <a16:creationId xmlns:a16="http://schemas.microsoft.com/office/drawing/2014/main" id="{B45FF504-2AC1-45A0-BB47-736EE77B4DC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24136" y="448271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97"/>
    </mc:Choice>
    <mc:Fallback xmlns="">
      <p:transition spd="slow" advTm="1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2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727800" y="554434"/>
            <a:ext cx="7688400" cy="9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Slack Integration</a:t>
            </a:r>
            <a:endParaRPr dirty="0"/>
          </a:p>
        </p:txBody>
      </p:sp>
      <p:sp>
        <p:nvSpPr>
          <p:cNvPr id="204" name="Google Shape;204;p26"/>
          <p:cNvSpPr txBox="1"/>
          <p:nvPr/>
        </p:nvSpPr>
        <p:spPr>
          <a:xfrm>
            <a:off x="613005" y="1415592"/>
            <a:ext cx="6714229" cy="3879900"/>
          </a:xfrm>
          <a:prstGeom prst="rect">
            <a:avLst/>
          </a:prstGeom>
          <a:noFill/>
          <a:ln>
            <a:noFill/>
          </a:ln>
        </p:spPr>
        <p:txBody>
          <a:bodyPr spcFirstLastPara="1" wrap="square" lIns="91425" tIns="91425" rIns="91425" bIns="91425" anchor="t" anchorCtr="0">
            <a:noAutofit/>
          </a:bodyPr>
          <a:lstStyle/>
          <a:p>
            <a:pPr marL="457200" marR="0" lvl="0" indent="-342900" algn="just" rtl="0">
              <a:lnSpc>
                <a:spcPct val="100000"/>
              </a:lnSpc>
              <a:spcBef>
                <a:spcPts val="0"/>
              </a:spcBef>
              <a:spcAft>
                <a:spcPts val="0"/>
              </a:spcAft>
              <a:buClr>
                <a:srgbClr val="FFFFFF"/>
              </a:buClr>
              <a:buSzPts val="1800"/>
              <a:buFont typeface="Calibri"/>
              <a:buChar char="●"/>
            </a:pPr>
            <a:r>
              <a:rPr lang="en" sz="1800" dirty="0">
                <a:solidFill>
                  <a:srgbClr val="FFFFFF"/>
                </a:solidFill>
                <a:highlight>
                  <a:schemeClr val="dk1"/>
                </a:highlight>
                <a:latin typeface="Calibri"/>
                <a:ea typeface="Calibri"/>
                <a:cs typeface="Calibri"/>
                <a:sym typeface="Calibri"/>
              </a:rPr>
              <a:t>Create a Slack application on the Slack API Console</a:t>
            </a:r>
            <a:endParaRPr sz="1800" dirty="0">
              <a:solidFill>
                <a:srgbClr val="FFFFFF"/>
              </a:solidFill>
              <a:highlight>
                <a:schemeClr val="dk1"/>
              </a:highlight>
              <a:latin typeface="Calibri"/>
              <a:ea typeface="Calibri"/>
              <a:cs typeface="Calibri"/>
              <a:sym typeface="Calibri"/>
            </a:endParaRPr>
          </a:p>
          <a:p>
            <a:pPr marL="457200" marR="0" lvl="0" indent="-342900" algn="just" rtl="0">
              <a:lnSpc>
                <a:spcPct val="100000"/>
              </a:lnSpc>
              <a:spcBef>
                <a:spcPts val="0"/>
              </a:spcBef>
              <a:spcAft>
                <a:spcPts val="0"/>
              </a:spcAft>
              <a:buClr>
                <a:srgbClr val="FFFFFF"/>
              </a:buClr>
              <a:buSzPts val="1800"/>
              <a:buFont typeface="Calibri"/>
              <a:buChar char="●"/>
            </a:pPr>
            <a:r>
              <a:rPr lang="en" sz="1800" dirty="0">
                <a:solidFill>
                  <a:srgbClr val="FFFFFF"/>
                </a:solidFill>
                <a:highlight>
                  <a:schemeClr val="dk1"/>
                </a:highlight>
                <a:latin typeface="Calibri"/>
                <a:ea typeface="Calibri"/>
                <a:cs typeface="Calibri"/>
                <a:sym typeface="Calibri"/>
              </a:rPr>
              <a:t>Obtain Client Id, Client Secret, and Verification Token.</a:t>
            </a:r>
            <a:endParaRPr sz="1800" dirty="0">
              <a:solidFill>
                <a:srgbClr val="FFFFFF"/>
              </a:solidFill>
              <a:highlight>
                <a:schemeClr val="dk1"/>
              </a:highlight>
              <a:latin typeface="Calibri"/>
              <a:ea typeface="Calibri"/>
              <a:cs typeface="Calibri"/>
              <a:sym typeface="Calibri"/>
            </a:endParaRPr>
          </a:p>
          <a:p>
            <a:pPr marL="457200" lvl="0" indent="-342900" algn="just" rtl="0">
              <a:spcBef>
                <a:spcPts val="0"/>
              </a:spcBef>
              <a:spcAft>
                <a:spcPts val="0"/>
              </a:spcAft>
              <a:buClr>
                <a:srgbClr val="FFFFFF"/>
              </a:buClr>
              <a:buSzPts val="1800"/>
              <a:buFont typeface="Calibri"/>
              <a:buChar char="●"/>
            </a:pPr>
            <a:r>
              <a:rPr lang="en" sz="1800" dirty="0">
                <a:solidFill>
                  <a:srgbClr val="FFFFFF"/>
                </a:solidFill>
                <a:highlight>
                  <a:schemeClr val="dk1"/>
                </a:highlight>
                <a:latin typeface="Calibri"/>
                <a:ea typeface="Calibri"/>
                <a:cs typeface="Calibri"/>
                <a:sym typeface="Calibri"/>
              </a:rPr>
              <a:t>The console creates the bot channel association and returns two URLs (Postback URL and OAuth URL). </a:t>
            </a:r>
          </a:p>
          <a:p>
            <a:pPr marL="457200" lvl="0" indent="-342900" algn="just" rtl="0">
              <a:spcBef>
                <a:spcPts val="0"/>
              </a:spcBef>
              <a:spcAft>
                <a:spcPts val="0"/>
              </a:spcAft>
              <a:buClr>
                <a:srgbClr val="FFFFFF"/>
              </a:buClr>
              <a:buSzPts val="1800"/>
              <a:buFont typeface="Calibri"/>
              <a:buChar char="●"/>
            </a:pPr>
            <a:r>
              <a:rPr lang="en" sz="1800" dirty="0">
                <a:solidFill>
                  <a:srgbClr val="FFFFFF"/>
                </a:solidFill>
                <a:highlight>
                  <a:schemeClr val="dk1"/>
                </a:highlight>
                <a:latin typeface="Calibri"/>
                <a:ea typeface="Calibri"/>
                <a:cs typeface="Calibri"/>
                <a:sym typeface="Calibri"/>
              </a:rPr>
              <a:t>The Postback URL is the Amazon Lex bot's endpoint As the request URL in the Event Subscriptions feature of the Slack application.</a:t>
            </a:r>
            <a:endParaRPr sz="1800" dirty="0">
              <a:solidFill>
                <a:srgbClr val="FFFFFF"/>
              </a:solidFill>
              <a:highlight>
                <a:schemeClr val="dk1"/>
              </a:highlight>
              <a:latin typeface="Calibri"/>
              <a:ea typeface="Calibri"/>
              <a:cs typeface="Calibri"/>
              <a:sym typeface="Calibri"/>
            </a:endParaRPr>
          </a:p>
          <a:p>
            <a:pPr marL="457200" lvl="0" indent="-342900" algn="just" rtl="0">
              <a:spcBef>
                <a:spcPts val="0"/>
              </a:spcBef>
              <a:spcAft>
                <a:spcPts val="0"/>
              </a:spcAft>
              <a:buClr>
                <a:srgbClr val="FFFFFF"/>
              </a:buClr>
              <a:buSzPts val="1800"/>
              <a:buFont typeface="Calibri"/>
              <a:buChar char="●"/>
            </a:pPr>
            <a:r>
              <a:rPr lang="en" sz="1800" dirty="0">
                <a:solidFill>
                  <a:srgbClr val="FFFFFF"/>
                </a:solidFill>
                <a:highlight>
                  <a:schemeClr val="dk1"/>
                </a:highlight>
                <a:latin typeface="Calibri"/>
                <a:ea typeface="Calibri"/>
                <a:cs typeface="Calibri"/>
                <a:sym typeface="Calibri"/>
              </a:rPr>
              <a:t>The OAuth URL is your Amazon Lex bot's endpoint for an OAuth handshake with Slack.</a:t>
            </a:r>
            <a:endParaRPr sz="1800" dirty="0">
              <a:solidFill>
                <a:srgbClr val="FFFFFF"/>
              </a:solidFill>
              <a:highlight>
                <a:schemeClr val="dk1"/>
              </a:highlight>
              <a:latin typeface="Calibri"/>
              <a:ea typeface="Calibri"/>
              <a:cs typeface="Calibri"/>
              <a:sym typeface="Calibri"/>
            </a:endParaRPr>
          </a:p>
        </p:txBody>
      </p:sp>
      <p:pic>
        <p:nvPicPr>
          <p:cNvPr id="3" name="Audio 2">
            <a:hlinkClick r:id="" action="ppaction://media"/>
            <a:extLst>
              <a:ext uri="{FF2B5EF4-FFF2-40B4-BE49-F238E27FC236}">
                <a16:creationId xmlns:a16="http://schemas.microsoft.com/office/drawing/2014/main" id="{CF7C1B69-3246-495B-AFC5-F5B3E0221D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3421"/>
    </mc:Choice>
    <mc:Fallback xmlns="">
      <p:transition spd="slow" advTm="103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254950" y="133025"/>
            <a:ext cx="4112700" cy="9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libri"/>
                <a:ea typeface="Calibri"/>
                <a:cs typeface="Calibri"/>
                <a:sym typeface="Calibri"/>
              </a:rPr>
              <a:t>MealBuddy Chatbot using LEX</a:t>
            </a:r>
            <a:endParaRPr/>
          </a:p>
        </p:txBody>
      </p:sp>
      <p:sp>
        <p:nvSpPr>
          <p:cNvPr id="210" name="Google Shape;210;p27"/>
          <p:cNvSpPr txBox="1">
            <a:spLocks noGrp="1"/>
          </p:cNvSpPr>
          <p:nvPr>
            <p:ph type="subTitle" idx="1"/>
          </p:nvPr>
        </p:nvSpPr>
        <p:spPr>
          <a:xfrm>
            <a:off x="343650" y="1274800"/>
            <a:ext cx="4023900" cy="37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Calibri"/>
                <a:ea typeface="Calibri"/>
                <a:cs typeface="Calibri"/>
                <a:sym typeface="Calibri"/>
              </a:rPr>
              <a:t>Lex is a conversational interface to applications using voice and text</a:t>
            </a:r>
            <a:endParaRPr sz="1800" b="1">
              <a:solidFill>
                <a:srgbClr val="000000"/>
              </a:solidFill>
              <a:latin typeface="Calibri"/>
              <a:ea typeface="Calibri"/>
              <a:cs typeface="Calibri"/>
              <a:sym typeface="Calibri"/>
            </a:endParaRPr>
          </a:p>
          <a:p>
            <a:pPr marL="0" lvl="0" indent="0" algn="l" rtl="0">
              <a:spcBef>
                <a:spcPts val="0"/>
              </a:spcBef>
              <a:spcAft>
                <a:spcPts val="0"/>
              </a:spcAft>
              <a:buNone/>
            </a:pPr>
            <a:r>
              <a:rPr lang="en" sz="1800" b="1">
                <a:solidFill>
                  <a:schemeClr val="lt1"/>
                </a:solidFill>
                <a:latin typeface="Calibri"/>
                <a:ea typeface="Calibri"/>
                <a:cs typeface="Calibri"/>
                <a:sym typeface="Calibri"/>
              </a:rPr>
              <a:t>3 steps:</a:t>
            </a:r>
            <a:endParaRPr sz="1800" b="1">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Create new bot</a:t>
            </a:r>
            <a:endParaRPr sz="1800" b="1">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Implement 3 intents(used for detecting the intention of the user)</a:t>
            </a:r>
            <a:endParaRPr sz="1800" b="1">
              <a:solidFill>
                <a:srgbClr val="000000"/>
              </a:solidFill>
              <a:latin typeface="Calibri"/>
              <a:ea typeface="Calibri"/>
              <a:cs typeface="Calibri"/>
              <a:sym typeface="Calibri"/>
            </a:endParaRPr>
          </a:p>
          <a:p>
            <a:pPr marL="914400" lvl="1" indent="-342900" algn="l"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GreetingIntent</a:t>
            </a:r>
            <a:endParaRPr sz="1800" b="1">
              <a:solidFill>
                <a:schemeClr val="lt1"/>
              </a:solidFill>
              <a:latin typeface="Calibri"/>
              <a:ea typeface="Calibri"/>
              <a:cs typeface="Calibri"/>
              <a:sym typeface="Calibri"/>
            </a:endParaRPr>
          </a:p>
          <a:p>
            <a:pPr marL="914400" lvl="1" indent="-342900" algn="l"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ThankYouIntent</a:t>
            </a:r>
            <a:endParaRPr sz="1800" b="1">
              <a:solidFill>
                <a:schemeClr val="lt1"/>
              </a:solidFill>
              <a:latin typeface="Calibri"/>
              <a:ea typeface="Calibri"/>
              <a:cs typeface="Calibri"/>
              <a:sym typeface="Calibri"/>
            </a:endParaRPr>
          </a:p>
          <a:p>
            <a:pPr marL="914400" lvl="1" indent="-342900" algn="l"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SuggestDiningIntent</a:t>
            </a:r>
            <a:endParaRPr sz="1800" b="1">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Lambda function handles the responses of intents. </a:t>
            </a:r>
            <a:endParaRPr sz="1800" b="1">
              <a:solidFill>
                <a:schemeClr val="lt1"/>
              </a:solidFill>
              <a:latin typeface="Calibri"/>
              <a:ea typeface="Calibri"/>
              <a:cs typeface="Calibri"/>
              <a:sym typeface="Calibri"/>
            </a:endParaRPr>
          </a:p>
          <a:p>
            <a:pPr marL="0" lvl="0" indent="0" algn="l" rtl="0">
              <a:spcBef>
                <a:spcPts val="0"/>
              </a:spcBef>
              <a:spcAft>
                <a:spcPts val="0"/>
              </a:spcAft>
              <a:buNone/>
            </a:pPr>
            <a:endParaRPr sz="1800" b="1">
              <a:solidFill>
                <a:schemeClr val="lt1"/>
              </a:solidFill>
              <a:latin typeface="Calibri"/>
              <a:ea typeface="Calibri"/>
              <a:cs typeface="Calibri"/>
              <a:sym typeface="Calibri"/>
            </a:endParaRPr>
          </a:p>
          <a:p>
            <a:pPr marL="0" lvl="0" indent="0" algn="l" rtl="0">
              <a:spcBef>
                <a:spcPts val="0"/>
              </a:spcBef>
              <a:spcAft>
                <a:spcPts val="0"/>
              </a:spcAft>
              <a:buNone/>
            </a:pPr>
            <a:endParaRPr b="1"/>
          </a:p>
        </p:txBody>
      </p:sp>
      <p:sp>
        <p:nvSpPr>
          <p:cNvPr id="211" name="Google Shape;211;p27"/>
          <p:cNvSpPr txBox="1">
            <a:spLocks noGrp="1"/>
          </p:cNvSpPr>
          <p:nvPr>
            <p:ph type="body" idx="2"/>
          </p:nvPr>
        </p:nvSpPr>
        <p:spPr>
          <a:xfrm>
            <a:off x="4799850" y="199525"/>
            <a:ext cx="4190100" cy="46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2" name="Google Shape;212;p27"/>
          <p:cNvPicPr preferRelativeResize="0"/>
          <p:nvPr/>
        </p:nvPicPr>
        <p:blipFill>
          <a:blip r:embed="rId5">
            <a:alphaModFix/>
          </a:blip>
          <a:stretch>
            <a:fillRect/>
          </a:stretch>
        </p:blipFill>
        <p:spPr>
          <a:xfrm>
            <a:off x="4844200" y="620775"/>
            <a:ext cx="4112700" cy="3048399"/>
          </a:xfrm>
          <a:prstGeom prst="rect">
            <a:avLst/>
          </a:prstGeom>
          <a:noFill/>
          <a:ln>
            <a:noFill/>
          </a:ln>
        </p:spPr>
      </p:pic>
      <p:pic>
        <p:nvPicPr>
          <p:cNvPr id="3" name="Audio 2">
            <a:hlinkClick r:id="" action="ppaction://media"/>
            <a:extLst>
              <a:ext uri="{FF2B5EF4-FFF2-40B4-BE49-F238E27FC236}">
                <a16:creationId xmlns:a16="http://schemas.microsoft.com/office/drawing/2014/main" id="{2B53A79B-D7A6-460D-B651-C928DB6927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818"/>
    </mc:Choice>
    <mc:Fallback xmlns="">
      <p:transition spd="slow" advTm="59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114825" y="-211325"/>
            <a:ext cx="4344000" cy="1339800"/>
          </a:xfrm>
          <a:prstGeom prst="rect">
            <a:avLst/>
          </a:prstGeom>
        </p:spPr>
        <p:txBody>
          <a:bodyPr spcFirstLastPara="1" wrap="square" lIns="91425" tIns="91425" rIns="91425" bIns="91425" anchor="t" anchorCtr="0">
            <a:noAutofit/>
          </a:bodyPr>
          <a:lstStyle/>
          <a:p>
            <a:pPr marL="0" lvl="0" indent="0" algn="just" rtl="0">
              <a:spcBef>
                <a:spcPts val="1800"/>
              </a:spcBef>
              <a:spcAft>
                <a:spcPts val="0"/>
              </a:spcAft>
              <a:buNone/>
            </a:pPr>
            <a:r>
              <a:rPr lang="en">
                <a:solidFill>
                  <a:schemeClr val="lt1"/>
                </a:solidFill>
                <a:latin typeface="Calibri"/>
                <a:ea typeface="Calibri"/>
                <a:cs typeface="Calibri"/>
                <a:sym typeface="Calibri"/>
              </a:rPr>
              <a:t>Integrate the Lex chatbot  using Kommunicate</a:t>
            </a:r>
            <a:endParaRPr>
              <a:solidFill>
                <a:schemeClr val="lt1"/>
              </a:solidFill>
            </a:endParaRPr>
          </a:p>
          <a:p>
            <a:pPr marL="0" lvl="0" indent="0" algn="l" rtl="0">
              <a:spcBef>
                <a:spcPts val="750"/>
              </a:spcBef>
              <a:spcAft>
                <a:spcPts val="0"/>
              </a:spcAft>
              <a:buNone/>
            </a:pPr>
            <a:endParaRPr u="sng">
              <a:solidFill>
                <a:schemeClr val="lt1"/>
              </a:solidFill>
            </a:endParaRPr>
          </a:p>
          <a:p>
            <a:pPr marL="0" lvl="0" indent="0" algn="l" rtl="0">
              <a:spcBef>
                <a:spcPts val="0"/>
              </a:spcBef>
              <a:spcAft>
                <a:spcPts val="0"/>
              </a:spcAft>
              <a:buNone/>
            </a:pPr>
            <a:endParaRPr u="sng">
              <a:solidFill>
                <a:schemeClr val="lt1"/>
              </a:solidFill>
            </a:endParaRPr>
          </a:p>
        </p:txBody>
      </p:sp>
      <p:sp>
        <p:nvSpPr>
          <p:cNvPr id="218" name="Google Shape;218;p28"/>
          <p:cNvSpPr txBox="1">
            <a:spLocks noGrp="1"/>
          </p:cNvSpPr>
          <p:nvPr>
            <p:ph type="subTitle" idx="1"/>
          </p:nvPr>
        </p:nvSpPr>
        <p:spPr>
          <a:xfrm>
            <a:off x="76200" y="1123725"/>
            <a:ext cx="4412700" cy="3701100"/>
          </a:xfrm>
          <a:prstGeom prst="rect">
            <a:avLst/>
          </a:prstGeom>
        </p:spPr>
        <p:txBody>
          <a:bodyPr spcFirstLastPara="1" wrap="square" lIns="91425" tIns="91425" rIns="91425" bIns="91425" anchor="t" anchorCtr="0">
            <a:noAutofit/>
          </a:bodyPr>
          <a:lstStyle/>
          <a:p>
            <a:pPr marL="0" lvl="0" indent="0" algn="just" rtl="0">
              <a:spcBef>
                <a:spcPts val="1800"/>
              </a:spcBef>
              <a:spcAft>
                <a:spcPts val="0"/>
              </a:spcAft>
              <a:buNone/>
            </a:pPr>
            <a:r>
              <a:rPr lang="en" sz="1800" b="1">
                <a:solidFill>
                  <a:schemeClr val="lt1"/>
                </a:solidFill>
                <a:latin typeface="Calibri"/>
                <a:ea typeface="Calibri"/>
                <a:cs typeface="Calibri"/>
                <a:sym typeface="Calibri"/>
              </a:rPr>
              <a:t>Kommunicate provides a code-less integration with Amazon Lex </a:t>
            </a:r>
            <a:endParaRPr sz="1800" b="1">
              <a:solidFill>
                <a:schemeClr val="lt1"/>
              </a:solidFill>
              <a:highlight>
                <a:srgbClr val="FFFFFF"/>
              </a:highlight>
              <a:latin typeface="Calibri"/>
              <a:ea typeface="Calibri"/>
              <a:cs typeface="Calibri"/>
              <a:sym typeface="Calibri"/>
            </a:endParaRPr>
          </a:p>
          <a:p>
            <a:pPr marL="457200" lvl="0" indent="-342900" algn="just" rtl="0">
              <a:spcBef>
                <a:spcPts val="180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Create a free Kommunicate account</a:t>
            </a:r>
            <a:endParaRPr sz="1800" b="1">
              <a:solidFill>
                <a:schemeClr val="lt1"/>
              </a:solidFill>
              <a:latin typeface="Calibri"/>
              <a:ea typeface="Calibri"/>
              <a:cs typeface="Calibri"/>
              <a:sym typeface="Calibri"/>
            </a:endParaRPr>
          </a:p>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Connect your Amazon Lex bot </a:t>
            </a:r>
            <a:endParaRPr sz="1800" b="1">
              <a:solidFill>
                <a:schemeClr val="lt1"/>
              </a:solidFill>
              <a:latin typeface="Calibri"/>
              <a:ea typeface="Calibri"/>
              <a:cs typeface="Calibri"/>
              <a:sym typeface="Calibri"/>
            </a:endParaRPr>
          </a:p>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Give your bot an identity </a:t>
            </a:r>
            <a:endParaRPr sz="1800" b="1">
              <a:solidFill>
                <a:schemeClr val="lt1"/>
              </a:solidFill>
              <a:latin typeface="Calibri"/>
              <a:ea typeface="Calibri"/>
              <a:cs typeface="Calibri"/>
              <a:sym typeface="Calibri"/>
            </a:endParaRPr>
          </a:p>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Enable/Disable human handoff</a:t>
            </a:r>
            <a:endParaRPr sz="1800" b="1">
              <a:solidFill>
                <a:schemeClr val="lt1"/>
              </a:solidFill>
              <a:latin typeface="Calibri"/>
              <a:ea typeface="Calibri"/>
              <a:cs typeface="Calibri"/>
              <a:sym typeface="Calibri"/>
            </a:endParaRPr>
          </a:p>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Assign all the incoming conversations to your Lex bot</a:t>
            </a:r>
            <a:endParaRPr sz="1800" b="1">
              <a:solidFill>
                <a:schemeClr val="lt1"/>
              </a:solidFill>
              <a:latin typeface="Calibri"/>
              <a:ea typeface="Calibri"/>
              <a:cs typeface="Calibri"/>
              <a:sym typeface="Calibri"/>
            </a:endParaRPr>
          </a:p>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Install the Kommunicate on your website</a:t>
            </a:r>
            <a:endParaRPr sz="1800" b="1">
              <a:solidFill>
                <a:schemeClr val="lt1"/>
              </a:solidFill>
              <a:latin typeface="Calibri"/>
              <a:ea typeface="Calibri"/>
              <a:cs typeface="Calibri"/>
              <a:sym typeface="Calibri"/>
            </a:endParaRPr>
          </a:p>
          <a:p>
            <a:pPr marL="914400" lvl="0" indent="0" algn="just" rtl="0">
              <a:spcBef>
                <a:spcPts val="1800"/>
              </a:spcBef>
              <a:spcAft>
                <a:spcPts val="0"/>
              </a:spcAft>
              <a:buNone/>
            </a:pPr>
            <a:endParaRPr sz="1800" b="1">
              <a:solidFill>
                <a:schemeClr val="lt1"/>
              </a:solidFill>
              <a:latin typeface="Calibri"/>
              <a:ea typeface="Calibri"/>
              <a:cs typeface="Calibri"/>
              <a:sym typeface="Calibri"/>
            </a:endParaRPr>
          </a:p>
          <a:p>
            <a:pPr marL="0" lvl="0" indent="0" algn="l" rtl="0">
              <a:spcBef>
                <a:spcPts val="750"/>
              </a:spcBef>
              <a:spcAft>
                <a:spcPts val="0"/>
              </a:spcAft>
              <a:buNone/>
            </a:pPr>
            <a:endParaRPr/>
          </a:p>
        </p:txBody>
      </p:sp>
      <p:sp>
        <p:nvSpPr>
          <p:cNvPr id="219" name="Google Shape;219;p2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5">
            <a:alphaModFix/>
          </a:blip>
          <a:stretch>
            <a:fillRect/>
          </a:stretch>
        </p:blipFill>
        <p:spPr>
          <a:xfrm>
            <a:off x="4673150" y="993800"/>
            <a:ext cx="4178924" cy="3793150"/>
          </a:xfrm>
          <a:prstGeom prst="rect">
            <a:avLst/>
          </a:prstGeom>
          <a:noFill/>
          <a:ln>
            <a:noFill/>
          </a:ln>
        </p:spPr>
      </p:pic>
      <p:pic>
        <p:nvPicPr>
          <p:cNvPr id="2" name="Audio 1">
            <a:hlinkClick r:id="" action="ppaction://media"/>
            <a:extLst>
              <a:ext uri="{FF2B5EF4-FFF2-40B4-BE49-F238E27FC236}">
                <a16:creationId xmlns:a16="http://schemas.microsoft.com/office/drawing/2014/main" id="{E5FCC77C-AB43-4B9E-903A-7DB5761C41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083"/>
    </mc:Choice>
    <mc:Fallback xmlns="">
      <p:transition spd="slow" advTm="53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736775" y="304800"/>
            <a:ext cx="9352800" cy="1518600"/>
          </a:xfrm>
          <a:prstGeom prst="rect">
            <a:avLst/>
          </a:prstGeom>
        </p:spPr>
        <p:txBody>
          <a:bodyPr spcFirstLastPara="1" wrap="square" lIns="91425" tIns="91425" rIns="91425" bIns="91425" anchor="t" anchorCtr="0">
            <a:noAutofit/>
          </a:bodyPr>
          <a:lstStyle/>
          <a:p>
            <a:pPr marL="0" lvl="0" indent="0" algn="just" rtl="0">
              <a:spcBef>
                <a:spcPts val="1800"/>
              </a:spcBef>
              <a:spcAft>
                <a:spcPts val="750"/>
              </a:spcAft>
              <a:buNone/>
            </a:pPr>
            <a:r>
              <a:rPr lang="en">
                <a:solidFill>
                  <a:srgbClr val="FFFFFF"/>
                </a:solidFill>
                <a:latin typeface="Calibri"/>
                <a:ea typeface="Calibri"/>
                <a:cs typeface="Calibri"/>
                <a:sym typeface="Calibri"/>
              </a:rPr>
              <a:t>Create Lambda (LF1) using AWS Lambda service</a:t>
            </a:r>
            <a:endParaRPr>
              <a:solidFill>
                <a:srgbClr val="FFFFFF"/>
              </a:solidFill>
            </a:endParaRPr>
          </a:p>
        </p:txBody>
      </p:sp>
      <p:sp>
        <p:nvSpPr>
          <p:cNvPr id="226" name="Google Shape;226;p29"/>
          <p:cNvSpPr txBox="1"/>
          <p:nvPr/>
        </p:nvSpPr>
        <p:spPr>
          <a:xfrm>
            <a:off x="636650" y="1324500"/>
            <a:ext cx="7713900" cy="32949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AWS Lambda runs code called a Lambda function in response to an event</a:t>
            </a:r>
            <a:endParaRPr sz="1800" b="1">
              <a:solidFill>
                <a:srgbClr val="FFFFFF"/>
              </a:solidFill>
              <a:latin typeface="Calibri"/>
              <a:ea typeface="Calibri"/>
              <a:cs typeface="Calibri"/>
              <a:sym typeface="Calibri"/>
            </a:endParaRPr>
          </a:p>
          <a:p>
            <a:pPr marL="457200" marR="0" lvl="0" indent="-342900" algn="just" rtl="0">
              <a:lnSpc>
                <a:spcPct val="100000"/>
              </a:lnSpc>
              <a:spcBef>
                <a:spcPts val="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Lambda get invoked based on the three intents from Lex.</a:t>
            </a:r>
            <a:endParaRPr sz="1800" b="1">
              <a:solidFill>
                <a:srgbClr val="FFFFFF"/>
              </a:solidFill>
              <a:latin typeface="Calibri"/>
              <a:ea typeface="Calibri"/>
              <a:cs typeface="Calibri"/>
              <a:sym typeface="Calibri"/>
            </a:endParaRPr>
          </a:p>
          <a:p>
            <a:pPr marL="457200" marR="0" lvl="0" indent="-342900" algn="just" rtl="0">
              <a:lnSpc>
                <a:spcPct val="100000"/>
              </a:lnSpc>
              <a:spcBef>
                <a:spcPts val="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Dining Suggestions Intent collect information from the user, through conversation : Location,  Cuisine, Dining Time, Number of people, Phone number</a:t>
            </a:r>
            <a:endParaRPr sz="1800" b="1">
              <a:solidFill>
                <a:srgbClr val="FFFFFF"/>
              </a:solidFill>
              <a:latin typeface="Calibri"/>
              <a:ea typeface="Calibri"/>
              <a:cs typeface="Calibri"/>
              <a:sym typeface="Calibri"/>
            </a:endParaRPr>
          </a:p>
          <a:p>
            <a:pPr marL="457200" marR="0" lvl="0" indent="-342900" algn="just" rtl="0">
              <a:lnSpc>
                <a:spcPct val="100000"/>
              </a:lnSpc>
              <a:spcBef>
                <a:spcPts val="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Added validation for the input json data (like phone number) in the python code. </a:t>
            </a:r>
            <a:endParaRPr sz="1800" b="1">
              <a:solidFill>
                <a:srgbClr val="FFFFFF"/>
              </a:solidFill>
              <a:latin typeface="Calibri"/>
              <a:ea typeface="Calibri"/>
              <a:cs typeface="Calibri"/>
              <a:sym typeface="Calibri"/>
            </a:endParaRPr>
          </a:p>
          <a:p>
            <a:pPr marL="457200" marR="0" lvl="0" indent="-342900" algn="just" rtl="0">
              <a:lnSpc>
                <a:spcPct val="100000"/>
              </a:lnSpc>
              <a:spcBef>
                <a:spcPts val="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Push the message to SQS (‘LF1SQSLF2.fifo’)</a:t>
            </a:r>
            <a:endParaRPr sz="1800" b="1">
              <a:solidFill>
                <a:srgbClr val="FFFFFF"/>
              </a:solidFill>
              <a:latin typeface="Calibri"/>
              <a:ea typeface="Calibri"/>
              <a:cs typeface="Calibri"/>
              <a:sym typeface="Calibri"/>
            </a:endParaRPr>
          </a:p>
          <a:p>
            <a:pPr marL="457200" marR="0" lvl="0" indent="0" algn="just" rtl="0">
              <a:lnSpc>
                <a:spcPct val="100000"/>
              </a:lnSpc>
              <a:spcBef>
                <a:spcPts val="750"/>
              </a:spcBef>
              <a:spcAft>
                <a:spcPts val="0"/>
              </a:spcAft>
              <a:buNone/>
            </a:pPr>
            <a:endParaRPr sz="1800" b="1">
              <a:solidFill>
                <a:srgbClr val="FFFFFF"/>
              </a:solidFill>
              <a:latin typeface="Calibri"/>
              <a:ea typeface="Calibri"/>
              <a:cs typeface="Calibri"/>
              <a:sym typeface="Calibri"/>
            </a:endParaRPr>
          </a:p>
          <a:p>
            <a:pPr marL="457200" marR="0" lvl="0" indent="0" algn="just" rtl="0">
              <a:lnSpc>
                <a:spcPct val="100000"/>
              </a:lnSpc>
              <a:spcBef>
                <a:spcPts val="750"/>
              </a:spcBef>
              <a:spcAft>
                <a:spcPts val="0"/>
              </a:spcAft>
              <a:buNone/>
            </a:pPr>
            <a:endParaRPr sz="1800" b="1">
              <a:solidFill>
                <a:srgbClr val="FFFFFF"/>
              </a:solidFill>
              <a:latin typeface="Calibri"/>
              <a:ea typeface="Calibri"/>
              <a:cs typeface="Calibri"/>
              <a:sym typeface="Calibri"/>
            </a:endParaRPr>
          </a:p>
          <a:p>
            <a:pPr marL="457200" lvl="0" indent="0" algn="just" rtl="0">
              <a:spcBef>
                <a:spcPts val="750"/>
              </a:spcBef>
              <a:spcAft>
                <a:spcPts val="0"/>
              </a:spcAft>
              <a:buNone/>
            </a:pPr>
            <a:endParaRPr sz="1800">
              <a:solidFill>
                <a:srgbClr val="FFFFFF"/>
              </a:solidFill>
              <a:highlight>
                <a:srgbClr val="FFFFFF"/>
              </a:highlight>
              <a:latin typeface="Calibri"/>
              <a:ea typeface="Calibri"/>
              <a:cs typeface="Calibri"/>
              <a:sym typeface="Calibri"/>
            </a:endParaRPr>
          </a:p>
          <a:p>
            <a:pPr marL="0" lvl="0" indent="0" algn="just" rtl="0">
              <a:spcBef>
                <a:spcPts val="750"/>
              </a:spcBef>
              <a:spcAft>
                <a:spcPts val="750"/>
              </a:spcAft>
              <a:buNone/>
            </a:pPr>
            <a:endParaRPr sz="1800">
              <a:solidFill>
                <a:srgbClr val="FFFFFF"/>
              </a:solidFill>
              <a:highlight>
                <a:srgbClr val="FFFFFF"/>
              </a:highlight>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652BE828-B14E-43F4-96DB-70854524E7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0065"/>
    </mc:Choice>
    <mc:Fallback xmlns="">
      <p:transition spd="slow" advTm="120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txBox="1">
            <a:spLocks noGrp="1"/>
          </p:cNvSpPr>
          <p:nvPr>
            <p:ph type="title"/>
          </p:nvPr>
        </p:nvSpPr>
        <p:spPr>
          <a:xfrm>
            <a:off x="177350" y="-55425"/>
            <a:ext cx="4190100" cy="1064100"/>
          </a:xfrm>
          <a:prstGeom prst="rect">
            <a:avLst/>
          </a:prstGeom>
        </p:spPr>
        <p:txBody>
          <a:bodyPr spcFirstLastPara="1" wrap="square" lIns="91425" tIns="91425" rIns="91425" bIns="91425" anchor="t" anchorCtr="0">
            <a:noAutofit/>
          </a:bodyPr>
          <a:lstStyle/>
          <a:p>
            <a:pPr marL="0" lvl="0" indent="0" algn="just" rtl="0">
              <a:spcBef>
                <a:spcPts val="1800"/>
              </a:spcBef>
              <a:spcAft>
                <a:spcPts val="750"/>
              </a:spcAft>
              <a:buNone/>
            </a:pPr>
            <a:r>
              <a:rPr lang="en">
                <a:solidFill>
                  <a:schemeClr val="lt1"/>
                </a:solidFill>
                <a:latin typeface="Calibri"/>
                <a:ea typeface="Calibri"/>
                <a:cs typeface="Calibri"/>
                <a:sym typeface="Calibri"/>
              </a:rPr>
              <a:t>Push the information to an SQS queue</a:t>
            </a:r>
            <a:endParaRPr>
              <a:solidFill>
                <a:schemeClr val="lt1"/>
              </a:solidFill>
              <a:latin typeface="Calibri"/>
              <a:ea typeface="Calibri"/>
              <a:cs typeface="Calibri"/>
              <a:sym typeface="Calibri"/>
            </a:endParaRPr>
          </a:p>
        </p:txBody>
      </p:sp>
      <p:sp>
        <p:nvSpPr>
          <p:cNvPr id="232" name="Google Shape;232;p30"/>
          <p:cNvSpPr txBox="1">
            <a:spLocks noGrp="1"/>
          </p:cNvSpPr>
          <p:nvPr>
            <p:ph type="subTitle" idx="1"/>
          </p:nvPr>
        </p:nvSpPr>
        <p:spPr>
          <a:xfrm>
            <a:off x="-79875" y="1319125"/>
            <a:ext cx="4610400" cy="3946200"/>
          </a:xfrm>
          <a:prstGeom prst="rect">
            <a:avLst/>
          </a:prstGeom>
        </p:spPr>
        <p:txBody>
          <a:bodyPr spcFirstLastPara="1" wrap="square" lIns="91425" tIns="91425" rIns="91425" bIns="91425" anchor="t" anchorCtr="0">
            <a:noAutofit/>
          </a:bodyPr>
          <a:lstStyle/>
          <a:p>
            <a:pPr marL="457200" lvl="0" indent="0" algn="l" rtl="0">
              <a:spcBef>
                <a:spcPts val="0"/>
              </a:spcBef>
              <a:spcAft>
                <a:spcPts val="1000"/>
              </a:spcAft>
              <a:buNone/>
            </a:pPr>
            <a:endParaRPr sz="1200">
              <a:solidFill>
                <a:srgbClr val="000000"/>
              </a:solidFill>
              <a:latin typeface="Calibri"/>
              <a:ea typeface="Calibri"/>
              <a:cs typeface="Calibri"/>
              <a:sym typeface="Calibri"/>
            </a:endParaRPr>
          </a:p>
        </p:txBody>
      </p:sp>
      <p:sp>
        <p:nvSpPr>
          <p:cNvPr id="233" name="Google Shape;233;p30"/>
          <p:cNvSpPr txBox="1">
            <a:spLocks noGrp="1"/>
          </p:cNvSpPr>
          <p:nvPr>
            <p:ph type="body" idx="2"/>
          </p:nvPr>
        </p:nvSpPr>
        <p:spPr>
          <a:xfrm>
            <a:off x="4689000" y="233225"/>
            <a:ext cx="4323300" cy="4821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Font typeface="Calibri"/>
              <a:buChar char="●"/>
            </a:pPr>
            <a:r>
              <a:rPr lang="en" sz="1800" b="1">
                <a:solidFill>
                  <a:srgbClr val="000000"/>
                </a:solidFill>
                <a:latin typeface="Calibri"/>
                <a:ea typeface="Calibri"/>
                <a:cs typeface="Calibri"/>
                <a:sym typeface="Calibri"/>
              </a:rPr>
              <a:t>SQS Simple Queue Services </a:t>
            </a:r>
            <a:endParaRPr sz="1800" b="1">
              <a:solidFill>
                <a:srgbClr val="000000"/>
              </a:solidFill>
              <a:latin typeface="Calibri"/>
              <a:ea typeface="Calibri"/>
              <a:cs typeface="Calibri"/>
              <a:sym typeface="Calibri"/>
            </a:endParaRPr>
          </a:p>
          <a:p>
            <a:pPr marL="457200" lvl="0" indent="-342900" algn="l" rtl="0">
              <a:lnSpc>
                <a:spcPct val="100000"/>
              </a:lnSpc>
              <a:spcBef>
                <a:spcPts val="0"/>
              </a:spcBef>
              <a:spcAft>
                <a:spcPts val="0"/>
              </a:spcAft>
              <a:buClr>
                <a:srgbClr val="000000"/>
              </a:buClr>
              <a:buSzPts val="1800"/>
              <a:buFont typeface="Calibri"/>
              <a:buChar char="●"/>
            </a:pPr>
            <a:r>
              <a:rPr lang="en" sz="1800" b="1">
                <a:solidFill>
                  <a:srgbClr val="000000"/>
                </a:solidFill>
                <a:latin typeface="Calibri"/>
                <a:ea typeface="Calibri"/>
                <a:cs typeface="Calibri"/>
                <a:sym typeface="Calibri"/>
              </a:rPr>
              <a:t>Used to decouple applications</a:t>
            </a:r>
            <a:endParaRPr sz="1800" b="1">
              <a:solidFill>
                <a:srgbClr val="000000"/>
              </a:solidFill>
              <a:latin typeface="Calibri"/>
              <a:ea typeface="Calibri"/>
              <a:cs typeface="Calibri"/>
              <a:sym typeface="Calibri"/>
            </a:endParaRPr>
          </a:p>
          <a:p>
            <a:pPr marL="457200" lvl="0" indent="-342900" algn="l" rtl="0">
              <a:lnSpc>
                <a:spcPct val="100000"/>
              </a:lnSpc>
              <a:spcBef>
                <a:spcPts val="0"/>
              </a:spcBef>
              <a:spcAft>
                <a:spcPts val="0"/>
              </a:spcAft>
              <a:buClr>
                <a:srgbClr val="000000"/>
              </a:buClr>
              <a:buSzPts val="1800"/>
              <a:buFont typeface="Calibri"/>
              <a:buChar char="●"/>
            </a:pPr>
            <a:r>
              <a:rPr lang="en" sz="1800" b="1">
                <a:solidFill>
                  <a:srgbClr val="000000"/>
                </a:solidFill>
                <a:latin typeface="Calibri"/>
                <a:ea typeface="Calibri"/>
                <a:cs typeface="Calibri"/>
                <a:sym typeface="Calibri"/>
              </a:rPr>
              <a:t>Push the information collected from the user through mealbuddy chatbot to an SQS queue</a:t>
            </a:r>
            <a:endParaRPr sz="1800" b="1">
              <a:solidFill>
                <a:srgbClr val="000000"/>
              </a:solidFill>
              <a:latin typeface="Calibri"/>
              <a:ea typeface="Calibri"/>
              <a:cs typeface="Calibri"/>
              <a:sym typeface="Calibri"/>
            </a:endParaRPr>
          </a:p>
          <a:p>
            <a:pPr marL="457200" lvl="0" indent="0" algn="l" rtl="0">
              <a:lnSpc>
                <a:spcPct val="100000"/>
              </a:lnSpc>
              <a:spcBef>
                <a:spcPts val="0"/>
              </a:spcBef>
              <a:spcAft>
                <a:spcPts val="0"/>
              </a:spcAft>
              <a:buNone/>
            </a:pPr>
            <a:r>
              <a:rPr lang="en" sz="1800" b="1">
                <a:solidFill>
                  <a:srgbClr val="000000"/>
                </a:solidFill>
                <a:latin typeface="Calibri"/>
                <a:ea typeface="Calibri"/>
                <a:cs typeface="Calibri"/>
                <a:sym typeface="Calibri"/>
              </a:rPr>
              <a:t>Steps</a:t>
            </a:r>
            <a:endParaRPr sz="1800" b="1">
              <a:solidFill>
                <a:srgbClr val="000000"/>
              </a:solidFill>
              <a:latin typeface="Calibri"/>
              <a:ea typeface="Calibri"/>
              <a:cs typeface="Calibri"/>
              <a:sym typeface="Calibri"/>
            </a:endParaRPr>
          </a:p>
          <a:p>
            <a:pPr marL="914400" lvl="1" indent="-342900" algn="l" rtl="0">
              <a:lnSpc>
                <a:spcPct val="100000"/>
              </a:lnSpc>
              <a:spcBef>
                <a:spcPts val="0"/>
              </a:spcBef>
              <a:spcAft>
                <a:spcPts val="0"/>
              </a:spcAft>
              <a:buClr>
                <a:srgbClr val="000000"/>
              </a:buClr>
              <a:buSzPts val="1800"/>
              <a:buFont typeface="Calibri"/>
              <a:buChar char="○"/>
            </a:pPr>
            <a:r>
              <a:rPr lang="en" sz="1800" b="1">
                <a:solidFill>
                  <a:srgbClr val="000000"/>
                </a:solidFill>
                <a:latin typeface="Calibri"/>
                <a:ea typeface="Calibri"/>
                <a:cs typeface="Calibri"/>
                <a:sym typeface="Calibri"/>
              </a:rPr>
              <a:t>Created fifo sqs ‘LF1SQSLF2.fifo’ to receive messages from lambda ‘LF1 '</a:t>
            </a:r>
            <a:endParaRPr sz="1800" b="1">
              <a:solidFill>
                <a:srgbClr val="000000"/>
              </a:solidFill>
              <a:latin typeface="Calibri"/>
              <a:ea typeface="Calibri"/>
              <a:cs typeface="Calibri"/>
              <a:sym typeface="Calibri"/>
            </a:endParaRPr>
          </a:p>
          <a:p>
            <a:pPr marL="914400" lvl="1" indent="-342900" algn="l" rtl="0">
              <a:lnSpc>
                <a:spcPct val="100000"/>
              </a:lnSpc>
              <a:spcBef>
                <a:spcPts val="0"/>
              </a:spcBef>
              <a:spcAft>
                <a:spcPts val="0"/>
              </a:spcAft>
              <a:buClr>
                <a:srgbClr val="000000"/>
              </a:buClr>
              <a:buSzPts val="1800"/>
              <a:buFont typeface="Calibri"/>
              <a:buChar char="○"/>
            </a:pPr>
            <a:r>
              <a:rPr lang="en" sz="1800" b="1">
                <a:solidFill>
                  <a:srgbClr val="000000"/>
                </a:solidFill>
                <a:latin typeface="Calibri"/>
                <a:ea typeface="Calibri"/>
                <a:cs typeface="Calibri"/>
                <a:sym typeface="Calibri"/>
              </a:rPr>
              <a:t>Added dead letter sqs ‘deadSQS.fifo’ for isolated messages that cannot be processed correctly</a:t>
            </a:r>
            <a:r>
              <a:rPr lang="en"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a:p>
            <a:pPr marL="914400" lvl="1" indent="-342900" algn="l" rtl="0">
              <a:lnSpc>
                <a:spcPct val="100000"/>
              </a:lnSpc>
              <a:spcBef>
                <a:spcPts val="0"/>
              </a:spcBef>
              <a:spcAft>
                <a:spcPts val="0"/>
              </a:spcAft>
              <a:buClr>
                <a:srgbClr val="000000"/>
              </a:buClr>
              <a:buSzPts val="1800"/>
              <a:buFont typeface="Calibri"/>
              <a:buChar char="○"/>
            </a:pPr>
            <a:r>
              <a:rPr lang="en" sz="1800" b="1">
                <a:solidFill>
                  <a:srgbClr val="000000"/>
                </a:solidFill>
                <a:latin typeface="Calibri"/>
                <a:ea typeface="Calibri"/>
                <a:cs typeface="Calibri"/>
                <a:sym typeface="Calibri"/>
              </a:rPr>
              <a:t>Message will be read by Lambda ‘LF2’</a:t>
            </a:r>
            <a:endParaRPr sz="1800" b="1">
              <a:solidFill>
                <a:srgbClr val="000000"/>
              </a:solidFill>
              <a:latin typeface="Calibri"/>
              <a:ea typeface="Calibri"/>
              <a:cs typeface="Calibri"/>
              <a:sym typeface="Calibri"/>
            </a:endParaRPr>
          </a:p>
          <a:p>
            <a:pPr marL="0" lvl="0" indent="0" algn="l" rtl="0">
              <a:spcBef>
                <a:spcPts val="0"/>
              </a:spcBef>
              <a:spcAft>
                <a:spcPts val="0"/>
              </a:spcAft>
              <a:buNone/>
            </a:pPr>
            <a:endParaRPr sz="1800" b="1">
              <a:solidFill>
                <a:srgbClr val="000000"/>
              </a:solidFill>
              <a:latin typeface="Calibri"/>
              <a:ea typeface="Calibri"/>
              <a:cs typeface="Calibri"/>
              <a:sym typeface="Calibri"/>
            </a:endParaRPr>
          </a:p>
        </p:txBody>
      </p:sp>
      <p:pic>
        <p:nvPicPr>
          <p:cNvPr id="234" name="Google Shape;234;p30"/>
          <p:cNvPicPr preferRelativeResize="0"/>
          <p:nvPr/>
        </p:nvPicPr>
        <p:blipFill>
          <a:blip r:embed="rId5">
            <a:alphaModFix/>
          </a:blip>
          <a:stretch>
            <a:fillRect/>
          </a:stretch>
        </p:blipFill>
        <p:spPr>
          <a:xfrm>
            <a:off x="110750" y="1319125"/>
            <a:ext cx="4323299" cy="3445500"/>
          </a:xfrm>
          <a:prstGeom prst="rect">
            <a:avLst/>
          </a:prstGeom>
          <a:noFill/>
          <a:ln>
            <a:noFill/>
          </a:ln>
        </p:spPr>
      </p:pic>
      <p:pic>
        <p:nvPicPr>
          <p:cNvPr id="2" name="Audio 1">
            <a:hlinkClick r:id="" action="ppaction://media"/>
            <a:extLst>
              <a:ext uri="{FF2B5EF4-FFF2-40B4-BE49-F238E27FC236}">
                <a16:creationId xmlns:a16="http://schemas.microsoft.com/office/drawing/2014/main" id="{1E3D0054-3563-4420-AA64-95BE7C9EDE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012"/>
    </mc:Choice>
    <mc:Fallback xmlns="">
      <p:transition spd="slow" advTm="59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343775" y="325525"/>
            <a:ext cx="4201200" cy="7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YELP FUSION API</a:t>
            </a:r>
            <a:endParaRPr/>
          </a:p>
        </p:txBody>
      </p:sp>
      <p:sp>
        <p:nvSpPr>
          <p:cNvPr id="240" name="Google Shape;240;p31"/>
          <p:cNvSpPr txBox="1">
            <a:spLocks noGrp="1"/>
          </p:cNvSpPr>
          <p:nvPr>
            <p:ph type="subTitle" idx="1"/>
          </p:nvPr>
        </p:nvSpPr>
        <p:spPr>
          <a:xfrm>
            <a:off x="75725" y="1296825"/>
            <a:ext cx="4201200" cy="26181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Provides the best local contents and the user reviews , rating and all details like type of cuisine, location of the restaurants</a:t>
            </a:r>
            <a:endParaRPr sz="1800" b="1">
              <a:solidFill>
                <a:schemeClr val="lt1"/>
              </a:solidFill>
              <a:latin typeface="Calibri"/>
              <a:ea typeface="Calibri"/>
              <a:cs typeface="Calibri"/>
              <a:sym typeface="Calibri"/>
            </a:endParaRPr>
          </a:p>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API that allows developers to query the site's stored data and display Yelp reviews or ratings on their own sites.</a:t>
            </a:r>
            <a:endParaRPr sz="1800" b="1">
              <a:solidFill>
                <a:schemeClr val="lt1"/>
              </a:solidFill>
              <a:latin typeface="Calibri"/>
              <a:ea typeface="Calibri"/>
              <a:cs typeface="Calibri"/>
              <a:sym typeface="Calibri"/>
            </a:endParaRPr>
          </a:p>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Arial"/>
                <a:ea typeface="Arial"/>
                <a:cs typeface="Arial"/>
                <a:sym typeface="Arial"/>
              </a:rPr>
              <a:t>Create account</a:t>
            </a:r>
            <a:endParaRPr sz="1800" b="1">
              <a:solidFill>
                <a:schemeClr val="lt1"/>
              </a:solidFill>
              <a:latin typeface="Arial"/>
              <a:ea typeface="Arial"/>
              <a:cs typeface="Arial"/>
              <a:sym typeface="Arial"/>
            </a:endParaRPr>
          </a:p>
          <a:p>
            <a:pPr marL="457200" lvl="0" indent="-342900" algn="just" rtl="0">
              <a:spcBef>
                <a:spcPts val="750"/>
              </a:spcBef>
              <a:spcAft>
                <a:spcPts val="0"/>
              </a:spcAft>
              <a:buClr>
                <a:schemeClr val="lt1"/>
              </a:buClr>
              <a:buSzPts val="1800"/>
              <a:buFont typeface="Calibri"/>
              <a:buChar char="●"/>
            </a:pPr>
            <a:r>
              <a:rPr lang="en" sz="1800" b="1">
                <a:solidFill>
                  <a:schemeClr val="lt1"/>
                </a:solidFill>
                <a:latin typeface="Arial"/>
                <a:ea typeface="Arial"/>
                <a:cs typeface="Arial"/>
                <a:sym typeface="Arial"/>
              </a:rPr>
              <a:t>Get the Client Id and API KEY </a:t>
            </a:r>
            <a:endParaRPr sz="1800" b="1">
              <a:solidFill>
                <a:schemeClr val="lt1"/>
              </a:solidFill>
              <a:latin typeface="Arial"/>
              <a:ea typeface="Arial"/>
              <a:cs typeface="Arial"/>
              <a:sym typeface="Arial"/>
            </a:endParaRPr>
          </a:p>
          <a:p>
            <a:pPr marL="457200" lvl="0" indent="0" algn="just" rtl="0">
              <a:spcBef>
                <a:spcPts val="750"/>
              </a:spcBef>
              <a:spcAft>
                <a:spcPts val="0"/>
              </a:spcAft>
              <a:buNone/>
            </a:pPr>
            <a:endParaRPr sz="1800" b="1">
              <a:solidFill>
                <a:schemeClr val="lt1"/>
              </a:solidFill>
              <a:latin typeface="Calibri"/>
              <a:ea typeface="Calibri"/>
              <a:cs typeface="Calibri"/>
              <a:sym typeface="Calibri"/>
            </a:endParaRPr>
          </a:p>
          <a:p>
            <a:pPr marL="0" lvl="0" indent="0" algn="just" rtl="0">
              <a:spcBef>
                <a:spcPts val="750"/>
              </a:spcBef>
              <a:spcAft>
                <a:spcPts val="0"/>
              </a:spcAft>
              <a:buNone/>
            </a:pPr>
            <a:endParaRPr sz="1800" b="1">
              <a:solidFill>
                <a:schemeClr val="lt1"/>
              </a:solidFill>
              <a:latin typeface="Arial"/>
              <a:ea typeface="Arial"/>
              <a:cs typeface="Arial"/>
              <a:sym typeface="Arial"/>
            </a:endParaRPr>
          </a:p>
          <a:p>
            <a:pPr marL="0" lvl="0" indent="0" algn="just" rtl="0">
              <a:spcBef>
                <a:spcPts val="750"/>
              </a:spcBef>
              <a:spcAft>
                <a:spcPts val="0"/>
              </a:spcAft>
              <a:buNone/>
            </a:pPr>
            <a:endParaRPr sz="1800" b="1">
              <a:solidFill>
                <a:schemeClr val="lt1"/>
              </a:solidFill>
              <a:latin typeface="Arial"/>
              <a:ea typeface="Arial"/>
              <a:cs typeface="Arial"/>
              <a:sym typeface="Arial"/>
            </a:endParaRPr>
          </a:p>
          <a:p>
            <a:pPr marL="0" lvl="0" indent="0" algn="just" rtl="0">
              <a:spcBef>
                <a:spcPts val="750"/>
              </a:spcBef>
              <a:spcAft>
                <a:spcPts val="0"/>
              </a:spcAft>
              <a:buNone/>
            </a:pPr>
            <a:endParaRPr sz="1800" b="1">
              <a:solidFill>
                <a:schemeClr val="lt1"/>
              </a:solidFill>
              <a:latin typeface="Arial"/>
              <a:ea typeface="Arial"/>
              <a:cs typeface="Arial"/>
              <a:sym typeface="Arial"/>
            </a:endParaRPr>
          </a:p>
          <a:p>
            <a:pPr marL="0" lvl="0" indent="0" algn="l" rtl="0">
              <a:spcBef>
                <a:spcPts val="750"/>
              </a:spcBef>
              <a:spcAft>
                <a:spcPts val="0"/>
              </a:spcAft>
              <a:buNone/>
            </a:pPr>
            <a:endParaRPr sz="1800" b="1">
              <a:solidFill>
                <a:schemeClr val="lt1"/>
              </a:solidFill>
            </a:endParaRPr>
          </a:p>
        </p:txBody>
      </p:sp>
      <p:pic>
        <p:nvPicPr>
          <p:cNvPr id="241" name="Google Shape;241;p31"/>
          <p:cNvPicPr preferRelativeResize="0"/>
          <p:nvPr/>
        </p:nvPicPr>
        <p:blipFill>
          <a:blip r:embed="rId5">
            <a:alphaModFix/>
          </a:blip>
          <a:stretch>
            <a:fillRect/>
          </a:stretch>
        </p:blipFill>
        <p:spPr>
          <a:xfrm>
            <a:off x="4953850" y="1380700"/>
            <a:ext cx="3906925" cy="1540000"/>
          </a:xfrm>
          <a:prstGeom prst="rect">
            <a:avLst/>
          </a:prstGeom>
          <a:noFill/>
          <a:ln>
            <a:noFill/>
          </a:ln>
        </p:spPr>
      </p:pic>
      <p:pic>
        <p:nvPicPr>
          <p:cNvPr id="3" name="Audio 2">
            <a:hlinkClick r:id="" action="ppaction://media"/>
            <a:extLst>
              <a:ext uri="{FF2B5EF4-FFF2-40B4-BE49-F238E27FC236}">
                <a16:creationId xmlns:a16="http://schemas.microsoft.com/office/drawing/2014/main" id="{E9121CBD-1B97-4FB3-9746-16E3418FDD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730"/>
    </mc:Choice>
    <mc:Fallback xmlns="">
      <p:transition spd="slow" advTm="27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350725" y="128950"/>
            <a:ext cx="3300900" cy="10470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0">
                <a:solidFill>
                  <a:srgbClr val="FFFFFF"/>
                </a:solidFill>
                <a:latin typeface="Calibri"/>
                <a:ea typeface="Calibri"/>
                <a:cs typeface="Calibri"/>
                <a:sym typeface="Calibri"/>
              </a:rPr>
              <a:t>scrapeYelpData Lambda function</a:t>
            </a:r>
            <a:endParaRPr>
              <a:solidFill>
                <a:srgbClr val="FFFFFF"/>
              </a:solidFill>
              <a:latin typeface="Calibri"/>
              <a:ea typeface="Calibri"/>
              <a:cs typeface="Calibri"/>
              <a:sym typeface="Calibri"/>
            </a:endParaRPr>
          </a:p>
        </p:txBody>
      </p:sp>
      <p:sp>
        <p:nvSpPr>
          <p:cNvPr id="247" name="Google Shape;247;p32"/>
          <p:cNvSpPr txBox="1">
            <a:spLocks noGrp="1"/>
          </p:cNvSpPr>
          <p:nvPr>
            <p:ph type="subTitle" idx="1"/>
          </p:nvPr>
        </p:nvSpPr>
        <p:spPr>
          <a:xfrm>
            <a:off x="288300" y="1701600"/>
            <a:ext cx="3798300" cy="30255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800" b="1">
                <a:solidFill>
                  <a:srgbClr val="FFFFFF"/>
                </a:solidFill>
                <a:latin typeface="Calibri"/>
                <a:ea typeface="Calibri"/>
                <a:cs typeface="Calibri"/>
                <a:sym typeface="Calibri"/>
              </a:rPr>
              <a:t>Created scrapeYelpData Lambda function  to insert yelp API- restaurant details  to DynamoDB table </a:t>
            </a:r>
            <a:endParaRPr sz="1800" b="1">
              <a:solidFill>
                <a:srgbClr val="FFFFFF"/>
              </a:solidFill>
              <a:latin typeface="Calibri"/>
              <a:ea typeface="Calibri"/>
              <a:cs typeface="Calibri"/>
              <a:sym typeface="Calibri"/>
            </a:endParaRPr>
          </a:p>
          <a:p>
            <a:pPr marL="0" lvl="0" indent="0" algn="l" rtl="0">
              <a:spcBef>
                <a:spcPts val="0"/>
              </a:spcBef>
              <a:spcAft>
                <a:spcPts val="0"/>
              </a:spcAft>
              <a:buNone/>
            </a:pPr>
            <a:endParaRPr sz="1800" b="1"/>
          </a:p>
        </p:txBody>
      </p:sp>
      <p:sp>
        <p:nvSpPr>
          <p:cNvPr id="248" name="Google Shape;248;p32"/>
          <p:cNvSpPr txBox="1">
            <a:spLocks noGrp="1"/>
          </p:cNvSpPr>
          <p:nvPr>
            <p:ph type="body" idx="2"/>
          </p:nvPr>
        </p:nvSpPr>
        <p:spPr>
          <a:xfrm>
            <a:off x="4794500" y="250350"/>
            <a:ext cx="4164900" cy="45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API_KEY = "######"</a:t>
            </a: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r>
              <a:rPr lang="en">
                <a:solidFill>
                  <a:srgbClr val="000000"/>
                </a:solidFill>
              </a:rPr>
              <a:t>dynamodb = boto3.resource('dynamodb', region_name='us-east-1')</a:t>
            </a: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r>
              <a:rPr lang="en">
                <a:solidFill>
                  <a:srgbClr val="000000"/>
                </a:solidFill>
              </a:rPr>
              <a:t>table = dynamodb.Table('yelp_restaurant')</a:t>
            </a: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r>
              <a:rPr lang="en">
                <a:solidFill>
                  <a:srgbClr val="000000"/>
                </a:solidFill>
              </a:rPr>
              <a:t>API_HOST = 'https://api.yelp.com'</a:t>
            </a:r>
            <a:endParaRPr>
              <a:solidFill>
                <a:srgbClr val="000000"/>
              </a:solidFill>
            </a:endParaRPr>
          </a:p>
          <a:p>
            <a:pPr marL="0" lvl="0" indent="0" algn="l" rtl="0">
              <a:spcBef>
                <a:spcPts val="0"/>
              </a:spcBef>
              <a:spcAft>
                <a:spcPts val="0"/>
              </a:spcAft>
              <a:buNone/>
            </a:pPr>
            <a:r>
              <a:rPr lang="en">
                <a:solidFill>
                  <a:srgbClr val="000000"/>
                </a:solidFill>
              </a:rPr>
              <a:t>SEARCH_PATH = '/v3/businesses/search'</a:t>
            </a:r>
            <a:endParaRPr>
              <a:solidFill>
                <a:srgbClr val="000000"/>
              </a:solidFill>
            </a:endParaRPr>
          </a:p>
          <a:p>
            <a:pPr marL="0" lvl="0" indent="0" algn="l" rtl="0">
              <a:spcBef>
                <a:spcPts val="0"/>
              </a:spcBef>
              <a:spcAft>
                <a:spcPts val="0"/>
              </a:spcAft>
              <a:buNone/>
            </a:pPr>
            <a:r>
              <a:rPr lang="en">
                <a:solidFill>
                  <a:srgbClr val="000000"/>
                </a:solidFill>
              </a:rPr>
              <a:t>TOKEN_PATH = '/oauth2/token'</a:t>
            </a:r>
            <a:endParaRPr>
              <a:solidFill>
                <a:srgbClr val="000000"/>
              </a:solidFill>
            </a:endParaRPr>
          </a:p>
          <a:p>
            <a:pPr marL="0" lvl="0" indent="0" algn="l" rtl="0">
              <a:spcBef>
                <a:spcPts val="0"/>
              </a:spcBef>
              <a:spcAft>
                <a:spcPts val="0"/>
              </a:spcAft>
              <a:buNone/>
            </a:pPr>
            <a:r>
              <a:rPr lang="en">
                <a:solidFill>
                  <a:srgbClr val="000000"/>
                </a:solidFill>
              </a:rPr>
              <a:t>GRANT_TYPE = 'client_credentials'</a:t>
            </a:r>
            <a:endParaRPr>
              <a:solidFill>
                <a:srgbClr val="000000"/>
              </a:solidFill>
            </a:endParaRPr>
          </a:p>
          <a:p>
            <a:pPr marL="0" lvl="0" indent="0" algn="l" rtl="0">
              <a:spcBef>
                <a:spcPts val="0"/>
              </a:spcBef>
              <a:spcAft>
                <a:spcPts val="0"/>
              </a:spcAft>
              <a:buNone/>
            </a:pPr>
            <a:endParaRPr>
              <a:solidFill>
                <a:srgbClr val="000000"/>
              </a:solidFill>
            </a:endParaRPr>
          </a:p>
        </p:txBody>
      </p:sp>
      <p:pic>
        <p:nvPicPr>
          <p:cNvPr id="2" name="Audio 1">
            <a:hlinkClick r:id="" action="ppaction://media"/>
            <a:extLst>
              <a:ext uri="{FF2B5EF4-FFF2-40B4-BE49-F238E27FC236}">
                <a16:creationId xmlns:a16="http://schemas.microsoft.com/office/drawing/2014/main" id="{A2E218F2-46B3-424C-AB28-81D829FBDB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739"/>
    </mc:Choice>
    <mc:Fallback xmlns="">
      <p:transition spd="slow" advTm="37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147275" y="233025"/>
            <a:ext cx="4189500" cy="1046700"/>
          </a:xfrm>
          <a:prstGeom prst="rect">
            <a:avLst/>
          </a:prstGeom>
        </p:spPr>
        <p:txBody>
          <a:bodyPr spcFirstLastPara="1" wrap="square" lIns="91425" tIns="91425" rIns="91425" bIns="91425" anchor="t" anchorCtr="0">
            <a:noAutofit/>
          </a:bodyPr>
          <a:lstStyle/>
          <a:p>
            <a:pPr marL="457200" lvl="0" indent="0" algn="just" rtl="0">
              <a:spcBef>
                <a:spcPts val="1800"/>
              </a:spcBef>
              <a:spcAft>
                <a:spcPts val="750"/>
              </a:spcAft>
              <a:buNone/>
            </a:pPr>
            <a:r>
              <a:rPr lang="en">
                <a:solidFill>
                  <a:schemeClr val="lt1"/>
                </a:solidFill>
                <a:latin typeface="Calibri"/>
                <a:ea typeface="Calibri"/>
                <a:cs typeface="Calibri"/>
                <a:sym typeface="Calibri"/>
              </a:rPr>
              <a:t>Insert into DynamoDB</a:t>
            </a:r>
            <a:endParaRPr>
              <a:solidFill>
                <a:schemeClr val="lt1"/>
              </a:solidFill>
              <a:latin typeface="Calibri"/>
              <a:ea typeface="Calibri"/>
              <a:cs typeface="Calibri"/>
              <a:sym typeface="Calibri"/>
            </a:endParaRPr>
          </a:p>
        </p:txBody>
      </p:sp>
      <p:sp>
        <p:nvSpPr>
          <p:cNvPr id="254" name="Google Shape;254;p33"/>
          <p:cNvSpPr txBox="1">
            <a:spLocks noGrp="1"/>
          </p:cNvSpPr>
          <p:nvPr>
            <p:ph type="subTitle" idx="1"/>
          </p:nvPr>
        </p:nvSpPr>
        <p:spPr>
          <a:xfrm>
            <a:off x="348975" y="1279800"/>
            <a:ext cx="3847200" cy="36942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FFFFFF"/>
              </a:buClr>
              <a:buSzPts val="1200"/>
              <a:buFont typeface="Calibri"/>
              <a:buChar char="●"/>
            </a:pPr>
            <a:r>
              <a:rPr lang="en" sz="1800" b="1">
                <a:solidFill>
                  <a:srgbClr val="FFFFFF"/>
                </a:solidFill>
                <a:latin typeface="Calibri"/>
                <a:ea typeface="Calibri"/>
                <a:cs typeface="Calibri"/>
                <a:sym typeface="Calibri"/>
              </a:rPr>
              <a:t>Create a DynamoDB table and named “yelp-restaurant”</a:t>
            </a:r>
            <a:endParaRPr sz="1800" b="1">
              <a:solidFill>
                <a:srgbClr val="FFFFFF"/>
              </a:solidFill>
              <a:latin typeface="Calibri"/>
              <a:ea typeface="Calibri"/>
              <a:cs typeface="Calibri"/>
              <a:sym typeface="Calibri"/>
            </a:endParaRPr>
          </a:p>
          <a:p>
            <a:pPr marL="457200" lvl="0" indent="-342900" algn="just" rtl="0">
              <a:spcBef>
                <a:spcPts val="180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Get restaurants by your self-defined cuisine types</a:t>
            </a:r>
            <a:endParaRPr sz="1800" b="1">
              <a:solidFill>
                <a:srgbClr val="FFFFFF"/>
              </a:solidFill>
              <a:latin typeface="Calibri"/>
              <a:ea typeface="Calibri"/>
              <a:cs typeface="Calibri"/>
              <a:sym typeface="Calibri"/>
            </a:endParaRPr>
          </a:p>
          <a:p>
            <a:pPr marL="457200" lvl="0" indent="-342900" algn="just" rtl="0">
              <a:spcBef>
                <a:spcPts val="180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You can do this by adding cuisine type in the search term ( ex. Term: chinese restaurants)</a:t>
            </a:r>
            <a:endParaRPr sz="1800" b="1">
              <a:solidFill>
                <a:srgbClr val="FFFFFF"/>
              </a:solidFill>
              <a:latin typeface="Calibri"/>
              <a:ea typeface="Calibri"/>
              <a:cs typeface="Calibri"/>
              <a:sym typeface="Calibri"/>
            </a:endParaRPr>
          </a:p>
          <a:p>
            <a:pPr marL="457200" lvl="0" indent="-342900" algn="just" rtl="0">
              <a:spcBef>
                <a:spcPts val="180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Each cuisine type should have 1,000 restaurants or so.</a:t>
            </a:r>
            <a:endParaRPr sz="1800" b="1">
              <a:solidFill>
                <a:srgbClr val="FFFFFF"/>
              </a:solidFill>
              <a:latin typeface="Calibri"/>
              <a:ea typeface="Calibri"/>
              <a:cs typeface="Calibri"/>
              <a:sym typeface="Calibri"/>
            </a:endParaRPr>
          </a:p>
          <a:p>
            <a:pPr marL="0" lvl="0" indent="0" algn="l" rtl="0">
              <a:spcBef>
                <a:spcPts val="750"/>
              </a:spcBef>
              <a:spcAft>
                <a:spcPts val="0"/>
              </a:spcAft>
              <a:buNone/>
            </a:pPr>
            <a:endParaRPr sz="1800">
              <a:solidFill>
                <a:srgbClr val="FFFFFF"/>
              </a:solidFill>
              <a:latin typeface="Calibri"/>
              <a:ea typeface="Calibri"/>
              <a:cs typeface="Calibri"/>
              <a:sym typeface="Calibri"/>
            </a:endParaRPr>
          </a:p>
        </p:txBody>
      </p:sp>
      <p:pic>
        <p:nvPicPr>
          <p:cNvPr id="255" name="Google Shape;255;p33"/>
          <p:cNvPicPr preferRelativeResize="0"/>
          <p:nvPr/>
        </p:nvPicPr>
        <p:blipFill>
          <a:blip r:embed="rId5">
            <a:alphaModFix/>
          </a:blip>
          <a:stretch>
            <a:fillRect/>
          </a:stretch>
        </p:blipFill>
        <p:spPr>
          <a:xfrm>
            <a:off x="4762325" y="1137950"/>
            <a:ext cx="4189498" cy="2905550"/>
          </a:xfrm>
          <a:prstGeom prst="rect">
            <a:avLst/>
          </a:prstGeom>
          <a:noFill/>
          <a:ln>
            <a:noFill/>
          </a:ln>
        </p:spPr>
      </p:pic>
      <p:pic>
        <p:nvPicPr>
          <p:cNvPr id="2" name="Audio 1">
            <a:hlinkClick r:id="" action="ppaction://media"/>
            <a:extLst>
              <a:ext uri="{FF2B5EF4-FFF2-40B4-BE49-F238E27FC236}">
                <a16:creationId xmlns:a16="http://schemas.microsoft.com/office/drawing/2014/main" id="{9E21CF59-C8C3-48A3-B7CF-2679773FDD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544"/>
    </mc:Choice>
    <mc:Fallback xmlns="">
      <p:transition spd="slow" advTm="89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727350" y="205025"/>
            <a:ext cx="7485000" cy="11862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1800"/>
              </a:spcBef>
              <a:spcAft>
                <a:spcPts val="750"/>
              </a:spcAft>
              <a:buNone/>
            </a:pPr>
            <a:r>
              <a:rPr lang="en">
                <a:latin typeface="Calibri"/>
                <a:ea typeface="Calibri"/>
                <a:cs typeface="Calibri"/>
                <a:sym typeface="Calibri"/>
              </a:rPr>
              <a:t>Lambda function (LF2) acts as a queue worker</a:t>
            </a:r>
            <a:endParaRPr>
              <a:latin typeface="Calibri"/>
              <a:ea typeface="Calibri"/>
              <a:cs typeface="Calibri"/>
              <a:sym typeface="Calibri"/>
            </a:endParaRPr>
          </a:p>
        </p:txBody>
      </p:sp>
      <p:sp>
        <p:nvSpPr>
          <p:cNvPr id="261" name="Google Shape;261;p34"/>
          <p:cNvSpPr txBox="1"/>
          <p:nvPr/>
        </p:nvSpPr>
        <p:spPr>
          <a:xfrm>
            <a:off x="727350" y="1356575"/>
            <a:ext cx="7380600" cy="29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Calibri"/>
                <a:ea typeface="Calibri"/>
                <a:cs typeface="Calibri"/>
                <a:sym typeface="Calibri"/>
              </a:rPr>
              <a:t>Handles majority of the processes</a:t>
            </a:r>
            <a:endParaRPr sz="1800" b="1">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Read message from SQS </a:t>
            </a:r>
            <a:endParaRPr sz="1800" b="1">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Delete the processed message using receipt handle</a:t>
            </a:r>
            <a:endParaRPr sz="1800" b="1">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Search DynamoDB for restaurant details based on user input (Max 10)</a:t>
            </a:r>
            <a:endParaRPr sz="1800" b="1">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Using Sagemaker Endpoint call make prediction and Top 3 results</a:t>
            </a:r>
            <a:endParaRPr sz="1800" b="1">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Format the reply for user</a:t>
            </a:r>
            <a:endParaRPr sz="1800" b="1">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Send the message using SNS</a:t>
            </a:r>
            <a:endParaRPr sz="1800" b="1">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If any error send error message</a:t>
            </a:r>
            <a:endParaRPr sz="1800" b="1">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Store the request and reply message in DynamoDB</a:t>
            </a:r>
            <a:endParaRPr sz="1200">
              <a:highlight>
                <a:srgbClr val="FFFFFF"/>
              </a:highlight>
              <a:latin typeface="Calibri"/>
              <a:ea typeface="Calibri"/>
              <a:cs typeface="Calibri"/>
              <a:sym typeface="Calibri"/>
            </a:endParaRPr>
          </a:p>
          <a:p>
            <a:pPr marL="0" lvl="0" indent="0" algn="l" rtl="0">
              <a:spcBef>
                <a:spcPts val="0"/>
              </a:spcBef>
              <a:spcAft>
                <a:spcPts val="0"/>
              </a:spcAft>
              <a:buNone/>
            </a:pPr>
            <a:endParaRPr sz="1800" b="1">
              <a:solidFill>
                <a:schemeClr val="lt1"/>
              </a:solidFill>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62668B2F-D6D8-41C6-8C31-48CA5DD70E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981"/>
    </mc:Choice>
    <mc:Fallback xmlns="">
      <p:transition spd="slow" advTm="80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a:spLocks noGrp="1"/>
          </p:cNvSpPr>
          <p:nvPr>
            <p:ph type="title"/>
          </p:nvPr>
        </p:nvSpPr>
        <p:spPr>
          <a:xfrm>
            <a:off x="637600" y="3465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Create Sagemaker </a:t>
            </a:r>
            <a:endParaRPr>
              <a:latin typeface="Calibri"/>
              <a:ea typeface="Calibri"/>
              <a:cs typeface="Calibri"/>
              <a:sym typeface="Calibri"/>
            </a:endParaRPr>
          </a:p>
        </p:txBody>
      </p:sp>
      <p:sp>
        <p:nvSpPr>
          <p:cNvPr id="267" name="Google Shape;267;p35"/>
          <p:cNvSpPr txBox="1"/>
          <p:nvPr/>
        </p:nvSpPr>
        <p:spPr>
          <a:xfrm>
            <a:off x="637600" y="1308825"/>
            <a:ext cx="8064600" cy="31458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Fully managed Machine Learning service.</a:t>
            </a:r>
            <a:endParaRPr sz="1800">
              <a:solidFill>
                <a:srgbClr val="FFFFFF"/>
              </a:solidFill>
              <a:latin typeface="Calibri"/>
              <a:ea typeface="Calibri"/>
              <a:cs typeface="Calibri"/>
              <a:sym typeface="Calibri"/>
            </a:endParaRPr>
          </a:p>
          <a:p>
            <a:pPr marL="457200" lvl="0" indent="-342900" algn="just" rtl="0">
              <a:lnSpc>
                <a:spcPct val="115000"/>
              </a:lnSpc>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Provides integrated Jupyter authoring notebook instances</a:t>
            </a:r>
            <a:endParaRPr sz="1800">
              <a:solidFill>
                <a:srgbClr val="FFFFFF"/>
              </a:solidFill>
              <a:latin typeface="Calibri"/>
              <a:ea typeface="Calibri"/>
              <a:cs typeface="Calibri"/>
              <a:sym typeface="Calibri"/>
            </a:endParaRPr>
          </a:p>
          <a:p>
            <a:pPr marL="457200" lvl="0" indent="-342900" algn="just" rtl="0">
              <a:lnSpc>
                <a:spcPct val="115000"/>
              </a:lnSpc>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Trained and tested random forest and xgboost ML algorithms </a:t>
            </a:r>
            <a:endParaRPr sz="1800">
              <a:solidFill>
                <a:srgbClr val="FFFFFF"/>
              </a:solidFill>
              <a:latin typeface="Calibri"/>
              <a:ea typeface="Calibri"/>
              <a:cs typeface="Calibri"/>
              <a:sym typeface="Calibri"/>
            </a:endParaRPr>
          </a:p>
          <a:p>
            <a:pPr marL="457200" lvl="0" indent="-342900" algn="just" rtl="0">
              <a:lnSpc>
                <a:spcPct val="115000"/>
              </a:lnSpc>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Deployed the XGBoost model to the sagemaker endpoint to be called from LF2</a:t>
            </a:r>
            <a:r>
              <a:rPr lang="en" sz="1200">
                <a:solidFill>
                  <a:srgbClr val="16191F"/>
                </a:solidFill>
                <a:highlight>
                  <a:srgbClr val="FFFFFF"/>
                </a:highlight>
                <a:latin typeface="Calibri"/>
                <a:ea typeface="Calibri"/>
                <a:cs typeface="Calibri"/>
                <a:sym typeface="Calibri"/>
              </a:rPr>
              <a:t>.</a:t>
            </a:r>
            <a:endParaRPr sz="1800">
              <a:solidFill>
                <a:srgbClr val="FFFFFF"/>
              </a:solidFill>
              <a:latin typeface="Calibri"/>
              <a:ea typeface="Calibri"/>
              <a:cs typeface="Calibri"/>
              <a:sym typeface="Calibri"/>
            </a:endParaRPr>
          </a:p>
        </p:txBody>
      </p:sp>
      <p:pic>
        <p:nvPicPr>
          <p:cNvPr id="268" name="Google Shape;268;p35"/>
          <p:cNvPicPr preferRelativeResize="0"/>
          <p:nvPr/>
        </p:nvPicPr>
        <p:blipFill>
          <a:blip r:embed="rId5">
            <a:alphaModFix/>
          </a:blip>
          <a:stretch>
            <a:fillRect/>
          </a:stretch>
        </p:blipFill>
        <p:spPr>
          <a:xfrm>
            <a:off x="1171063" y="2783800"/>
            <a:ext cx="6801876" cy="2017925"/>
          </a:xfrm>
          <a:prstGeom prst="rect">
            <a:avLst/>
          </a:prstGeom>
          <a:noFill/>
          <a:ln>
            <a:noFill/>
          </a:ln>
        </p:spPr>
      </p:pic>
      <p:pic>
        <p:nvPicPr>
          <p:cNvPr id="2" name="Audio 1">
            <a:hlinkClick r:id="" action="ppaction://media"/>
            <a:extLst>
              <a:ext uri="{FF2B5EF4-FFF2-40B4-BE49-F238E27FC236}">
                <a16:creationId xmlns:a16="http://schemas.microsoft.com/office/drawing/2014/main" id="{D40ACF65-DD34-44BF-A8D3-8CF32627D6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401"/>
    </mc:Choice>
    <mc:Fallback xmlns="">
      <p:transition spd="slow" advTm="96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727800" y="567175"/>
            <a:ext cx="7688400" cy="81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Problem &amp; Solution Proposal</a:t>
            </a:r>
            <a:endParaRPr/>
          </a:p>
        </p:txBody>
      </p:sp>
      <p:pic>
        <p:nvPicPr>
          <p:cNvPr id="149" name="Google Shape;149;p18"/>
          <p:cNvPicPr preferRelativeResize="0"/>
          <p:nvPr/>
        </p:nvPicPr>
        <p:blipFill>
          <a:blip r:embed="rId5">
            <a:alphaModFix/>
          </a:blip>
          <a:stretch>
            <a:fillRect/>
          </a:stretch>
        </p:blipFill>
        <p:spPr>
          <a:xfrm>
            <a:off x="1494225" y="1706675"/>
            <a:ext cx="1714500" cy="1714500"/>
          </a:xfrm>
          <a:prstGeom prst="rect">
            <a:avLst/>
          </a:prstGeom>
          <a:noFill/>
          <a:ln>
            <a:noFill/>
          </a:ln>
        </p:spPr>
      </p:pic>
      <p:pic>
        <p:nvPicPr>
          <p:cNvPr id="150" name="Google Shape;150;p18"/>
          <p:cNvPicPr preferRelativeResize="0"/>
          <p:nvPr/>
        </p:nvPicPr>
        <p:blipFill>
          <a:blip r:embed="rId6">
            <a:alphaModFix/>
          </a:blip>
          <a:stretch>
            <a:fillRect/>
          </a:stretch>
        </p:blipFill>
        <p:spPr>
          <a:xfrm>
            <a:off x="3696350" y="1706675"/>
            <a:ext cx="4167188" cy="1714500"/>
          </a:xfrm>
          <a:prstGeom prst="rect">
            <a:avLst/>
          </a:prstGeom>
          <a:noFill/>
          <a:ln>
            <a:noFill/>
          </a:ln>
        </p:spPr>
      </p:pic>
      <p:pic>
        <p:nvPicPr>
          <p:cNvPr id="2" name="Audio 1">
            <a:hlinkClick r:id="" action="ppaction://media"/>
            <a:extLst>
              <a:ext uri="{FF2B5EF4-FFF2-40B4-BE49-F238E27FC236}">
                <a16:creationId xmlns:a16="http://schemas.microsoft.com/office/drawing/2014/main" id="{2774EEE8-6C90-46D8-A8BC-2D7BAEF3185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183"/>
    </mc:Choice>
    <mc:Fallback xmlns="">
      <p:transition spd="slow" advTm="76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358550" y="434875"/>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Notification through SMS</a:t>
            </a:r>
            <a:endParaRPr/>
          </a:p>
        </p:txBody>
      </p:sp>
      <p:sp>
        <p:nvSpPr>
          <p:cNvPr id="274" name="Google Shape;274;p36"/>
          <p:cNvSpPr txBox="1"/>
          <p:nvPr/>
        </p:nvSpPr>
        <p:spPr>
          <a:xfrm>
            <a:off x="311050" y="1297250"/>
            <a:ext cx="8557200" cy="19599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Amazon Simple Notification Service (SNS) is a fully managed messaging service</a:t>
            </a:r>
            <a:endParaRPr sz="1800" b="1">
              <a:solidFill>
                <a:schemeClr val="lt1"/>
              </a:solidFill>
              <a:latin typeface="Calibri"/>
              <a:ea typeface="Calibri"/>
              <a:cs typeface="Calibri"/>
              <a:sym typeface="Calibri"/>
            </a:endParaRPr>
          </a:p>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It enables you to communicate between systems through </a:t>
            </a:r>
            <a:r>
              <a:rPr lang="en" sz="1800" b="1">
                <a:solidFill>
                  <a:schemeClr val="lt1"/>
                </a:solidFill>
                <a:uFill>
                  <a:noFill/>
                </a:uFill>
                <a:latin typeface="Calibri"/>
                <a:ea typeface="Calibri"/>
                <a:cs typeface="Calibri"/>
                <a:sym typeface="Calibri"/>
                <a:hlinkClick r:id="rId5"/>
              </a:rPr>
              <a:t>publish/subscribe</a:t>
            </a:r>
            <a:r>
              <a:rPr lang="en" sz="1800" b="1">
                <a:solidFill>
                  <a:schemeClr val="lt1"/>
                </a:solidFill>
                <a:latin typeface="Calibri"/>
                <a:ea typeface="Calibri"/>
                <a:cs typeface="Calibri"/>
                <a:sym typeface="Calibri"/>
              </a:rPr>
              <a:t> (pub/sub) patterns.</a:t>
            </a:r>
            <a:endParaRPr sz="1800" b="1">
              <a:solidFill>
                <a:schemeClr val="lt1"/>
              </a:solidFill>
              <a:latin typeface="Calibri"/>
              <a:ea typeface="Calibri"/>
              <a:cs typeface="Calibri"/>
              <a:sym typeface="Calibri"/>
            </a:endParaRPr>
          </a:p>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MealbuddySNS -----------&gt;   SMS -------&gt; User</a:t>
            </a:r>
            <a:endParaRPr sz="1800" b="1">
              <a:solidFill>
                <a:schemeClr val="lt1"/>
              </a:solidFill>
              <a:latin typeface="Calibri"/>
              <a:ea typeface="Calibri"/>
              <a:cs typeface="Calibri"/>
              <a:sym typeface="Calibri"/>
            </a:endParaRPr>
          </a:p>
          <a:p>
            <a:pPr marL="457200" lvl="0" indent="-342900" algn="just" rtl="0">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Triggered by AWS lambda LF2 using the Cloudwatch scheduled for 1 minute interval.</a:t>
            </a:r>
            <a:endParaRPr sz="1800" b="1">
              <a:solidFill>
                <a:schemeClr val="lt1"/>
              </a:solidFill>
              <a:latin typeface="Calibri"/>
              <a:ea typeface="Calibri"/>
              <a:cs typeface="Calibri"/>
              <a:sym typeface="Calibri"/>
            </a:endParaRPr>
          </a:p>
          <a:p>
            <a:pPr marL="457200" lvl="0" indent="0" algn="just" rtl="0">
              <a:spcBef>
                <a:spcPts val="750"/>
              </a:spcBef>
              <a:spcAft>
                <a:spcPts val="0"/>
              </a:spcAft>
              <a:buNone/>
            </a:pPr>
            <a:endParaRPr sz="1800" b="1">
              <a:solidFill>
                <a:schemeClr val="lt1"/>
              </a:solidFill>
              <a:latin typeface="Calibri"/>
              <a:ea typeface="Calibri"/>
              <a:cs typeface="Calibri"/>
              <a:sym typeface="Calibri"/>
            </a:endParaRPr>
          </a:p>
          <a:p>
            <a:pPr marL="0" lvl="0" indent="0" algn="just" rtl="0">
              <a:spcBef>
                <a:spcPts val="750"/>
              </a:spcBef>
              <a:spcAft>
                <a:spcPts val="0"/>
              </a:spcAft>
              <a:buNone/>
            </a:pPr>
            <a:endParaRPr sz="1800" b="1">
              <a:solidFill>
                <a:schemeClr val="lt1"/>
              </a:solidFill>
              <a:latin typeface="Calibri"/>
              <a:ea typeface="Calibri"/>
              <a:cs typeface="Calibri"/>
              <a:sym typeface="Calibri"/>
            </a:endParaRPr>
          </a:p>
          <a:p>
            <a:pPr marL="0" lvl="0" indent="0" algn="just" rtl="0">
              <a:spcBef>
                <a:spcPts val="750"/>
              </a:spcBef>
              <a:spcAft>
                <a:spcPts val="0"/>
              </a:spcAft>
              <a:buNone/>
            </a:pPr>
            <a:endParaRPr sz="1800" b="1">
              <a:solidFill>
                <a:schemeClr val="lt1"/>
              </a:solidFill>
              <a:latin typeface="Calibri"/>
              <a:ea typeface="Calibri"/>
              <a:cs typeface="Calibri"/>
              <a:sym typeface="Calibri"/>
            </a:endParaRPr>
          </a:p>
          <a:p>
            <a:pPr marL="0" lvl="0" indent="0" algn="just" rtl="0">
              <a:spcBef>
                <a:spcPts val="750"/>
              </a:spcBef>
              <a:spcAft>
                <a:spcPts val="750"/>
              </a:spcAft>
              <a:buNone/>
            </a:pPr>
            <a:endParaRPr sz="1800" b="1">
              <a:solidFill>
                <a:schemeClr val="lt1"/>
              </a:solidFill>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442405DC-FFC1-4EAE-9275-92A8398784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929"/>
    </mc:Choice>
    <mc:Fallback xmlns="">
      <p:transition spd="slow" advTm="49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7"/>
          <p:cNvSpPr txBox="1">
            <a:spLocks noGrp="1"/>
          </p:cNvSpPr>
          <p:nvPr>
            <p:ph type="title"/>
          </p:nvPr>
        </p:nvSpPr>
        <p:spPr>
          <a:xfrm>
            <a:off x="360425" y="5166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Chat Example</a:t>
            </a:r>
            <a:endParaRPr/>
          </a:p>
        </p:txBody>
      </p:sp>
      <p:pic>
        <p:nvPicPr>
          <p:cNvPr id="280" name="Google Shape;280;p37"/>
          <p:cNvPicPr preferRelativeResize="0"/>
          <p:nvPr/>
        </p:nvPicPr>
        <p:blipFill rotWithShape="1">
          <a:blip r:embed="rId5">
            <a:alphaModFix/>
          </a:blip>
          <a:srcRect r="3006"/>
          <a:stretch/>
        </p:blipFill>
        <p:spPr>
          <a:xfrm>
            <a:off x="566275" y="1389900"/>
            <a:ext cx="2430650" cy="3505251"/>
          </a:xfrm>
          <a:prstGeom prst="rect">
            <a:avLst/>
          </a:prstGeom>
          <a:noFill/>
          <a:ln>
            <a:noFill/>
          </a:ln>
        </p:spPr>
      </p:pic>
      <p:pic>
        <p:nvPicPr>
          <p:cNvPr id="281" name="Google Shape;281;p37"/>
          <p:cNvPicPr preferRelativeResize="0"/>
          <p:nvPr/>
        </p:nvPicPr>
        <p:blipFill>
          <a:blip r:embed="rId6">
            <a:alphaModFix/>
          </a:blip>
          <a:stretch>
            <a:fillRect/>
          </a:stretch>
        </p:blipFill>
        <p:spPr>
          <a:xfrm>
            <a:off x="3470000" y="661500"/>
            <a:ext cx="4913426" cy="4219449"/>
          </a:xfrm>
          <a:prstGeom prst="rect">
            <a:avLst/>
          </a:prstGeom>
          <a:noFill/>
          <a:ln>
            <a:noFill/>
          </a:ln>
        </p:spPr>
      </p:pic>
      <p:pic>
        <p:nvPicPr>
          <p:cNvPr id="2" name="Audio 1">
            <a:hlinkClick r:id="" action="ppaction://media"/>
            <a:extLst>
              <a:ext uri="{FF2B5EF4-FFF2-40B4-BE49-F238E27FC236}">
                <a16:creationId xmlns:a16="http://schemas.microsoft.com/office/drawing/2014/main" id="{B35204A8-425F-4E71-BF22-E7E07A79B7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688"/>
    </mc:Choice>
    <mc:Fallback xmlns="">
      <p:transition spd="slow" advTm="54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727800" y="502225"/>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SMS Example</a:t>
            </a:r>
            <a:endParaRPr/>
          </a:p>
        </p:txBody>
      </p:sp>
      <p:pic>
        <p:nvPicPr>
          <p:cNvPr id="287" name="Google Shape;287;p38"/>
          <p:cNvPicPr preferRelativeResize="0"/>
          <p:nvPr/>
        </p:nvPicPr>
        <p:blipFill>
          <a:blip r:embed="rId5">
            <a:alphaModFix/>
          </a:blip>
          <a:stretch>
            <a:fillRect/>
          </a:stretch>
        </p:blipFill>
        <p:spPr>
          <a:xfrm>
            <a:off x="2320200" y="1299575"/>
            <a:ext cx="4258607" cy="3556726"/>
          </a:xfrm>
          <a:prstGeom prst="rect">
            <a:avLst/>
          </a:prstGeom>
          <a:noFill/>
          <a:ln>
            <a:noFill/>
          </a:ln>
        </p:spPr>
      </p:pic>
      <p:pic>
        <p:nvPicPr>
          <p:cNvPr id="2" name="Audio 1">
            <a:hlinkClick r:id="" action="ppaction://media"/>
            <a:extLst>
              <a:ext uri="{FF2B5EF4-FFF2-40B4-BE49-F238E27FC236}">
                <a16:creationId xmlns:a16="http://schemas.microsoft.com/office/drawing/2014/main" id="{B2A41DE8-3A0F-429E-B0BB-F4CDB1CE0C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736"/>
    </mc:Choice>
    <mc:Fallback xmlns="">
      <p:transition spd="slow" advTm="9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7036" y="-10510"/>
            <a:ext cx="1303544" cy="493986"/>
          </a:xfrm>
        </p:spPr>
        <p:txBody>
          <a:bodyPr/>
          <a:lstStyle/>
          <a:p>
            <a:r>
              <a:rPr lang="en-US" dirty="0" smtClean="0"/>
              <a:t>Demo</a:t>
            </a:r>
            <a:endParaRPr lang="en-CA" dirty="0"/>
          </a:p>
        </p:txBody>
      </p:sp>
      <p:pic>
        <p:nvPicPr>
          <p:cNvPr id="3"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0187" y="588579"/>
            <a:ext cx="7759088" cy="4361793"/>
          </a:xfrm>
          <a:prstGeom prst="rect">
            <a:avLst/>
          </a:prstGeom>
        </p:spPr>
      </p:pic>
    </p:spTree>
    <p:extLst>
      <p:ext uri="{BB962C8B-B14F-4D97-AF65-F5344CB8AC3E}">
        <p14:creationId xmlns:p14="http://schemas.microsoft.com/office/powerpoint/2010/main" val="525821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 b="0">
                <a:solidFill>
                  <a:srgbClr val="2F5496"/>
                </a:solidFill>
                <a:latin typeface="Calibri"/>
                <a:ea typeface="Calibri"/>
                <a:cs typeface="Calibri"/>
                <a:sym typeface="Calibri"/>
              </a:rPr>
              <a:t>Results</a:t>
            </a:r>
            <a:endParaRPr>
              <a:solidFill>
                <a:srgbClr val="000000"/>
              </a:solidFill>
              <a:latin typeface="Calibri"/>
              <a:ea typeface="Calibri"/>
              <a:cs typeface="Calibri"/>
              <a:sym typeface="Calibri"/>
            </a:endParaRPr>
          </a:p>
          <a:p>
            <a:pPr marL="0" lvl="0" indent="0" algn="l" rtl="0">
              <a:spcBef>
                <a:spcPts val="750"/>
              </a:spcBef>
              <a:spcAft>
                <a:spcPts val="0"/>
              </a:spcAft>
              <a:buNone/>
            </a:pPr>
            <a:endParaRPr b="0">
              <a:solidFill>
                <a:srgbClr val="2F5496"/>
              </a:solidFill>
              <a:latin typeface="Calibri"/>
              <a:ea typeface="Calibri"/>
              <a:cs typeface="Calibri"/>
              <a:sym typeface="Calibri"/>
            </a:endParaRPr>
          </a:p>
        </p:txBody>
      </p:sp>
      <p:sp>
        <p:nvSpPr>
          <p:cNvPr id="293" name="Google Shape;293;p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800">
                <a:solidFill>
                  <a:srgbClr val="000000"/>
                </a:solidFill>
                <a:latin typeface="Calibri"/>
                <a:ea typeface="Calibri"/>
                <a:cs typeface="Calibri"/>
                <a:sym typeface="Calibri"/>
              </a:rPr>
              <a:t>The mealbuddy application was able to respond to user queries and give recommendations to users through sms.</a:t>
            </a:r>
            <a:endParaRPr sz="1800">
              <a:solidFill>
                <a:srgbClr val="000000"/>
              </a:solidFill>
              <a:latin typeface="Calibri"/>
              <a:ea typeface="Calibri"/>
              <a:cs typeface="Calibri"/>
              <a:sym typeface="Calibri"/>
            </a:endParaRPr>
          </a:p>
          <a:p>
            <a:pPr marL="0" lvl="0" indent="0" algn="just" rtl="0">
              <a:lnSpc>
                <a:spcPct val="100000"/>
              </a:lnSpc>
              <a:spcBef>
                <a:spcPts val="750"/>
              </a:spcBef>
              <a:spcAft>
                <a:spcPts val="0"/>
              </a:spcAft>
              <a:buNone/>
            </a:pPr>
            <a:r>
              <a:rPr lang="en" sz="1800">
                <a:solidFill>
                  <a:srgbClr val="000000"/>
                </a:solidFill>
                <a:latin typeface="Calibri"/>
                <a:ea typeface="Calibri"/>
                <a:cs typeface="Calibri"/>
                <a:sym typeface="Calibri"/>
              </a:rPr>
              <a:t>The mealbuddy chatbot application built is a good example of serverless micro services based web application. AWS provides a good partner for creating such applications on cloud. The services provided by amazon are pretty good and deliver the services upto the expectations. We also explored the AWS big data and machine learning services such as AWS sagemaker.</a:t>
            </a:r>
            <a:endParaRPr sz="1800">
              <a:solidFill>
                <a:srgbClr val="000000"/>
              </a:solidFill>
              <a:latin typeface="Calibri"/>
              <a:ea typeface="Calibri"/>
              <a:cs typeface="Calibri"/>
              <a:sym typeface="Calibri"/>
            </a:endParaRPr>
          </a:p>
          <a:p>
            <a:pPr marL="0" lvl="0" indent="0" algn="l" rtl="0">
              <a:spcBef>
                <a:spcPts val="750"/>
              </a:spcBef>
              <a:spcAft>
                <a:spcPts val="0"/>
              </a:spcAft>
              <a:buNone/>
            </a:pPr>
            <a:endParaRPr sz="1800">
              <a:latin typeface="Calibri"/>
              <a:ea typeface="Calibri"/>
              <a:cs typeface="Calibri"/>
              <a:sym typeface="Calibri"/>
            </a:endParaRPr>
          </a:p>
        </p:txBody>
      </p:sp>
      <p:pic>
        <p:nvPicPr>
          <p:cNvPr id="3" name="Audio 2">
            <a:hlinkClick r:id="" action="ppaction://media"/>
            <a:extLst>
              <a:ext uri="{FF2B5EF4-FFF2-40B4-BE49-F238E27FC236}">
                <a16:creationId xmlns:a16="http://schemas.microsoft.com/office/drawing/2014/main" id="{0F185560-0D06-4137-ACCA-2BB19BA329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714"/>
    </mc:Choice>
    <mc:Fallback xmlns="">
      <p:transition spd="slow" advTm="20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0"/>
          <p:cNvSpPr txBox="1">
            <a:spLocks noGrp="1"/>
          </p:cNvSpPr>
          <p:nvPr>
            <p:ph type="title"/>
          </p:nvPr>
        </p:nvSpPr>
        <p:spPr>
          <a:xfrm>
            <a:off x="727650" y="1193475"/>
            <a:ext cx="7688700" cy="828900"/>
          </a:xfrm>
          <a:prstGeom prst="rect">
            <a:avLst/>
          </a:prstGeom>
        </p:spPr>
        <p:txBody>
          <a:bodyPr spcFirstLastPara="1" wrap="square" lIns="91425" tIns="91425" rIns="91425" bIns="91425" anchor="t" anchorCtr="0">
            <a:noAutofit/>
          </a:bodyPr>
          <a:lstStyle/>
          <a:p>
            <a:pPr marL="0" lvl="0" indent="0" algn="just" rtl="0">
              <a:spcBef>
                <a:spcPts val="1200"/>
              </a:spcBef>
              <a:spcAft>
                <a:spcPts val="750"/>
              </a:spcAft>
              <a:buNone/>
            </a:pPr>
            <a:r>
              <a:rPr lang="en" b="0">
                <a:solidFill>
                  <a:srgbClr val="2F5496"/>
                </a:solidFill>
                <a:latin typeface="Calibri"/>
                <a:ea typeface="Calibri"/>
                <a:cs typeface="Calibri"/>
                <a:sym typeface="Calibri"/>
              </a:rPr>
              <a:t>Acknowledgement</a:t>
            </a:r>
            <a:endParaRPr/>
          </a:p>
        </p:txBody>
      </p:sp>
      <p:sp>
        <p:nvSpPr>
          <p:cNvPr id="299" name="Google Shape;299;p40"/>
          <p:cNvSpPr txBox="1">
            <a:spLocks noGrp="1"/>
          </p:cNvSpPr>
          <p:nvPr>
            <p:ph type="body" idx="1"/>
          </p:nvPr>
        </p:nvSpPr>
        <p:spPr>
          <a:xfrm>
            <a:off x="729450" y="1850275"/>
            <a:ext cx="8115000" cy="2261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750"/>
              </a:spcAft>
              <a:buNone/>
            </a:pPr>
            <a:r>
              <a:rPr lang="en" sz="1800">
                <a:solidFill>
                  <a:srgbClr val="000000"/>
                </a:solidFill>
                <a:latin typeface="Calibri"/>
                <a:ea typeface="Calibri"/>
                <a:cs typeface="Calibri"/>
                <a:sym typeface="Calibri"/>
              </a:rPr>
              <a:t>We would like to express my very great appreciation to faculty supervisor Mr. </a:t>
            </a:r>
            <a:r>
              <a:rPr lang="en" sz="1800">
                <a:solidFill>
                  <a:srgbClr val="000000"/>
                </a:solidFill>
                <a:uFill>
                  <a:noFill/>
                </a:uFill>
                <a:latin typeface="Calibri"/>
                <a:ea typeface="Calibri"/>
                <a:cs typeface="Calibri"/>
                <a:sym typeface="Calibri"/>
                <a:hlinkClick r:id="rId5"/>
              </a:rPr>
              <a:t>William Pourmajidi</a:t>
            </a:r>
            <a:r>
              <a:rPr lang="en" sz="1800">
                <a:solidFill>
                  <a:srgbClr val="000000"/>
                </a:solidFill>
                <a:latin typeface="Calibri"/>
                <a:ea typeface="Calibri"/>
                <a:cs typeface="Calibri"/>
                <a:sym typeface="Calibri"/>
              </a:rPr>
              <a:t>  for his valuable and constructive suggestions during the planning and development of this research work. His willingness to give his time so generously has been very much appreciated.</a:t>
            </a:r>
            <a:endParaRPr sz="1800">
              <a:latin typeface="Calibri"/>
              <a:ea typeface="Calibri"/>
              <a:cs typeface="Calibri"/>
              <a:sym typeface="Calibri"/>
            </a:endParaRPr>
          </a:p>
        </p:txBody>
      </p:sp>
      <p:pic>
        <p:nvPicPr>
          <p:cNvPr id="4" name="Audio 3">
            <a:hlinkClick r:id="" action="ppaction://media"/>
            <a:extLst>
              <a:ext uri="{FF2B5EF4-FFF2-40B4-BE49-F238E27FC236}">
                <a16:creationId xmlns:a16="http://schemas.microsoft.com/office/drawing/2014/main" id="{BADB60CA-3F57-4AFD-BA07-827B5C5A62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29995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459"/>
    </mc:Choice>
    <mc:Fallback xmlns="">
      <p:transition spd="slow" advTm="13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1"/>
          <p:cNvSpPr txBox="1">
            <a:spLocks noGrp="1"/>
          </p:cNvSpPr>
          <p:nvPr>
            <p:ph type="title"/>
          </p:nvPr>
        </p:nvSpPr>
        <p:spPr>
          <a:xfrm>
            <a:off x="659455" y="1212025"/>
            <a:ext cx="66420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0">
                <a:solidFill>
                  <a:srgbClr val="2F5496"/>
                </a:solidFill>
                <a:latin typeface="Calibri"/>
                <a:ea typeface="Calibri"/>
                <a:cs typeface="Calibri"/>
                <a:sym typeface="Calibri"/>
              </a:rPr>
              <a:t>References</a:t>
            </a:r>
            <a:endParaRPr/>
          </a:p>
        </p:txBody>
      </p:sp>
      <p:sp>
        <p:nvSpPr>
          <p:cNvPr id="305" name="Google Shape;305;p41"/>
          <p:cNvSpPr txBox="1">
            <a:spLocks noGrp="1"/>
          </p:cNvSpPr>
          <p:nvPr>
            <p:ph type="body" idx="1"/>
          </p:nvPr>
        </p:nvSpPr>
        <p:spPr>
          <a:xfrm>
            <a:off x="657900" y="1669800"/>
            <a:ext cx="7684200" cy="2810100"/>
          </a:xfrm>
          <a:prstGeom prst="rect">
            <a:avLst/>
          </a:prstGeom>
          <a:noFill/>
          <a:ln>
            <a:noFill/>
          </a:ln>
        </p:spPr>
        <p:txBody>
          <a:bodyPr spcFirstLastPara="1" wrap="square" lIns="91425" tIns="91425" rIns="91425" bIns="91425" anchor="t" anchorCtr="0">
            <a:noAutofit/>
          </a:bodyPr>
          <a:lstStyle/>
          <a:p>
            <a:pPr marL="457200" lvl="0" indent="-342900" algn="just" rtl="0">
              <a:lnSpc>
                <a:spcPct val="107916"/>
              </a:lnSpc>
              <a:spcBef>
                <a:spcPts val="0"/>
              </a:spcBef>
              <a:spcAft>
                <a:spcPts val="0"/>
              </a:spcAft>
              <a:buClr>
                <a:srgbClr val="000000"/>
              </a:buClr>
              <a:buSzPts val="1800"/>
              <a:buFont typeface="Calibri"/>
              <a:buAutoNum type="arabicParenR"/>
            </a:pPr>
            <a:r>
              <a:rPr lang="en" sz="1800" u="sng">
                <a:solidFill>
                  <a:srgbClr val="000000"/>
                </a:solidFill>
                <a:latin typeface="Calibri"/>
                <a:ea typeface="Calibri"/>
                <a:cs typeface="Calibri"/>
                <a:sym typeface="Calibri"/>
                <a:hlinkClick r:id="rId5"/>
              </a:rPr>
              <a:t>https://docs.aws.amazon.com/AmazonS3/latest/dev/WebsiteHosting.html</a:t>
            </a:r>
            <a:endParaRPr sz="1800" u="sng">
              <a:solidFill>
                <a:srgbClr val="000000"/>
              </a:solidFill>
              <a:latin typeface="Calibri"/>
              <a:ea typeface="Calibri"/>
              <a:cs typeface="Calibri"/>
              <a:sym typeface="Calibri"/>
            </a:endParaRPr>
          </a:p>
          <a:p>
            <a:pPr marL="457200" lvl="0" indent="-342900" algn="just" rtl="0">
              <a:lnSpc>
                <a:spcPct val="107916"/>
              </a:lnSpc>
              <a:spcBef>
                <a:spcPts val="800"/>
              </a:spcBef>
              <a:spcAft>
                <a:spcPts val="0"/>
              </a:spcAft>
              <a:buClr>
                <a:srgbClr val="000000"/>
              </a:buClr>
              <a:buSzPts val="1800"/>
              <a:buFont typeface="Calibri"/>
              <a:buAutoNum type="arabicParenR"/>
            </a:pPr>
            <a:r>
              <a:rPr lang="en" sz="1800" u="sng">
                <a:solidFill>
                  <a:srgbClr val="000000"/>
                </a:solidFill>
                <a:latin typeface="Calibri"/>
                <a:ea typeface="Calibri"/>
                <a:cs typeface="Calibri"/>
                <a:sym typeface="Calibri"/>
                <a:hlinkClick r:id="rId6"/>
              </a:rPr>
              <a:t>https://docs.aws.amazon.com/AmazonS3/latest/dev/HostingWebsiteOnS3Setup.html</a:t>
            </a:r>
            <a:endParaRPr sz="1800">
              <a:solidFill>
                <a:srgbClr val="000000"/>
              </a:solidFill>
              <a:latin typeface="Calibri"/>
              <a:ea typeface="Calibri"/>
              <a:cs typeface="Calibri"/>
              <a:sym typeface="Calibri"/>
            </a:endParaRPr>
          </a:p>
          <a:p>
            <a:pPr marL="457200" lvl="0" indent="-342900" algn="just" rtl="0">
              <a:lnSpc>
                <a:spcPct val="107916"/>
              </a:lnSpc>
              <a:spcBef>
                <a:spcPts val="800"/>
              </a:spcBef>
              <a:spcAft>
                <a:spcPts val="0"/>
              </a:spcAft>
              <a:buClr>
                <a:srgbClr val="000000"/>
              </a:buClr>
              <a:buSzPts val="1800"/>
              <a:buFont typeface="Calibri"/>
              <a:buAutoNum type="arabicParenR"/>
            </a:pPr>
            <a:r>
              <a:rPr lang="en" sz="1800" u="sng">
                <a:solidFill>
                  <a:srgbClr val="000000"/>
                </a:solidFill>
                <a:latin typeface="Calibri"/>
                <a:ea typeface="Calibri"/>
                <a:cs typeface="Calibri"/>
                <a:sym typeface="Calibri"/>
                <a:hlinkClick r:id="rId7"/>
              </a:rPr>
              <a:t>https://docs.aws.amazon.com/lex/latest/dg/using-lambda.htm</a:t>
            </a:r>
            <a:r>
              <a:rPr lang="en" sz="1800" u="sng">
                <a:solidFill>
                  <a:srgbClr val="000000"/>
                </a:solidFill>
                <a:latin typeface="Calibri"/>
                <a:ea typeface="Calibri"/>
                <a:cs typeface="Calibri"/>
                <a:sym typeface="Calibri"/>
              </a:rPr>
              <a:t>l</a:t>
            </a:r>
            <a:endParaRPr sz="1800" u="sng">
              <a:solidFill>
                <a:srgbClr val="000000"/>
              </a:solidFill>
              <a:latin typeface="Calibri"/>
              <a:ea typeface="Calibri"/>
              <a:cs typeface="Calibri"/>
              <a:sym typeface="Calibri"/>
            </a:endParaRPr>
          </a:p>
          <a:p>
            <a:pPr marL="457200" lvl="0" indent="-342900" algn="just" rtl="0">
              <a:lnSpc>
                <a:spcPct val="107916"/>
              </a:lnSpc>
              <a:spcBef>
                <a:spcPts val="800"/>
              </a:spcBef>
              <a:spcAft>
                <a:spcPts val="0"/>
              </a:spcAft>
              <a:buClr>
                <a:srgbClr val="000000"/>
              </a:buClr>
              <a:buSzPts val="1800"/>
              <a:buFont typeface="Calibri"/>
              <a:buAutoNum type="arabicParenR"/>
            </a:pPr>
            <a:r>
              <a:rPr lang="en" sz="1800" u="sng">
                <a:solidFill>
                  <a:srgbClr val="000000"/>
                </a:solidFill>
                <a:latin typeface="Calibri"/>
                <a:ea typeface="Calibri"/>
                <a:cs typeface="Calibri"/>
                <a:sym typeface="Calibri"/>
                <a:hlinkClick r:id="rId8"/>
              </a:rPr>
              <a:t>https://www.kommunicate.io/blog/amazon-lex-tutorial/</a:t>
            </a:r>
            <a:endParaRPr sz="1800" u="sng">
              <a:solidFill>
                <a:srgbClr val="000000"/>
              </a:solidFill>
              <a:latin typeface="Calibri"/>
              <a:ea typeface="Calibri"/>
              <a:cs typeface="Calibri"/>
              <a:sym typeface="Calibri"/>
            </a:endParaRPr>
          </a:p>
          <a:p>
            <a:pPr marL="457200" lvl="0" indent="-342900" algn="just" rtl="0">
              <a:lnSpc>
                <a:spcPct val="107916"/>
              </a:lnSpc>
              <a:spcBef>
                <a:spcPts val="800"/>
              </a:spcBef>
              <a:spcAft>
                <a:spcPts val="0"/>
              </a:spcAft>
              <a:buClr>
                <a:srgbClr val="000000"/>
              </a:buClr>
              <a:buSzPts val="1800"/>
              <a:buFont typeface="Calibri"/>
              <a:buAutoNum type="arabicParenR"/>
            </a:pPr>
            <a:r>
              <a:rPr lang="en" sz="1800" u="sng">
                <a:solidFill>
                  <a:srgbClr val="000000"/>
                </a:solidFill>
                <a:latin typeface="Calibri"/>
                <a:ea typeface="Calibri"/>
                <a:cs typeface="Calibri"/>
                <a:sym typeface="Calibri"/>
                <a:hlinkClick r:id="rId9"/>
              </a:rPr>
              <a:t>https://slack.com/intl/en-ca/help/articles/115004071768-What-is-Slack-</a:t>
            </a:r>
            <a:endParaRPr sz="1800" u="sng">
              <a:solidFill>
                <a:srgbClr val="000000"/>
              </a:solidFill>
              <a:latin typeface="Calibri"/>
              <a:ea typeface="Calibri"/>
              <a:cs typeface="Calibri"/>
              <a:sym typeface="Calibri"/>
            </a:endParaRPr>
          </a:p>
          <a:p>
            <a:pPr marL="457200" lvl="0" indent="-342900" algn="just" rtl="0">
              <a:lnSpc>
                <a:spcPct val="107916"/>
              </a:lnSpc>
              <a:spcBef>
                <a:spcPts val="800"/>
              </a:spcBef>
              <a:spcAft>
                <a:spcPts val="0"/>
              </a:spcAft>
              <a:buClr>
                <a:srgbClr val="000000"/>
              </a:buClr>
              <a:buSzPts val="1800"/>
              <a:buFont typeface="Calibri"/>
              <a:buAutoNum type="arabicParenR"/>
            </a:pPr>
            <a:r>
              <a:rPr lang="en" sz="1800" u="sng">
                <a:solidFill>
                  <a:srgbClr val="000000"/>
                </a:solidFill>
                <a:latin typeface="Calibri"/>
                <a:ea typeface="Calibri"/>
                <a:cs typeface="Calibri"/>
                <a:sym typeface="Calibri"/>
                <a:hlinkClick r:id="rId10"/>
              </a:rPr>
              <a:t>https://github.com/tom5167/mealbuddy</a:t>
            </a:r>
            <a:endParaRPr sz="1800" u="sng">
              <a:solidFill>
                <a:srgbClr val="000000"/>
              </a:solidFill>
              <a:latin typeface="Calibri"/>
              <a:ea typeface="Calibri"/>
              <a:cs typeface="Calibri"/>
              <a:sym typeface="Calibri"/>
            </a:endParaRPr>
          </a:p>
          <a:p>
            <a:pPr marL="457200" lvl="0" indent="0" algn="just" rtl="0">
              <a:lnSpc>
                <a:spcPct val="107916"/>
              </a:lnSpc>
              <a:spcBef>
                <a:spcPts val="800"/>
              </a:spcBef>
              <a:spcAft>
                <a:spcPts val="800"/>
              </a:spcAft>
              <a:buNone/>
            </a:pPr>
            <a:endParaRPr sz="1800" u="sng">
              <a:solidFill>
                <a:srgbClr val="000000"/>
              </a:solidFill>
              <a:latin typeface="Calibri"/>
              <a:ea typeface="Calibri"/>
              <a:cs typeface="Calibri"/>
              <a:sym typeface="Calibri"/>
            </a:endParaRPr>
          </a:p>
        </p:txBody>
      </p:sp>
      <p:pic>
        <p:nvPicPr>
          <p:cNvPr id="3" name="Audio 2">
            <a:hlinkClick r:id="" action="ppaction://media"/>
            <a:extLst>
              <a:ext uri="{FF2B5EF4-FFF2-40B4-BE49-F238E27FC236}">
                <a16:creationId xmlns:a16="http://schemas.microsoft.com/office/drawing/2014/main" id="{EDE6B945-D4EF-4B2F-A7A1-F013107A0BA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23"/>
    </mc:Choice>
    <mc:Fallback xmlns="">
      <p:transition spd="slow" advTm="3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2"/>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Questions?</a:t>
            </a:r>
            <a:endParaRPr/>
          </a:p>
        </p:txBody>
      </p:sp>
    </p:spTree>
  </p:cSld>
  <p:clrMapOvr>
    <a:masterClrMapping/>
  </p:clrMapOvr>
  <mc:AlternateContent xmlns:mc="http://schemas.openxmlformats.org/markup-compatibility/2006" xmlns:p14="http://schemas.microsoft.com/office/powerpoint/2010/main">
    <mc:Choice Requires="p14">
      <p:transition spd="slow" p14:dur="2000" advTm="13957"/>
    </mc:Choice>
    <mc:Fallback xmlns="">
      <p:transition spd="slow" advTm="139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697375" y="460500"/>
            <a:ext cx="28599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latin typeface="Calibri"/>
                <a:ea typeface="Calibri"/>
                <a:cs typeface="Calibri"/>
                <a:sym typeface="Calibri"/>
              </a:rPr>
              <a:t>Introduction</a:t>
            </a:r>
            <a:endParaRPr>
              <a:latin typeface="Calibri"/>
              <a:ea typeface="Calibri"/>
              <a:cs typeface="Calibri"/>
              <a:sym typeface="Calibri"/>
            </a:endParaRPr>
          </a:p>
        </p:txBody>
      </p:sp>
      <p:sp>
        <p:nvSpPr>
          <p:cNvPr id="156" name="Google Shape;156;p19"/>
          <p:cNvSpPr txBox="1">
            <a:spLocks noGrp="1"/>
          </p:cNvSpPr>
          <p:nvPr>
            <p:ph type="subTitle" idx="4294967295"/>
          </p:nvPr>
        </p:nvSpPr>
        <p:spPr>
          <a:xfrm>
            <a:off x="621600" y="1365175"/>
            <a:ext cx="7852200" cy="28368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Serverless, microservice-driven web application</a:t>
            </a:r>
            <a:endParaRPr sz="1800" b="1">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Created completely using AWS services and third party Kommunicate API. </a:t>
            </a:r>
            <a:endParaRPr sz="1800" b="1">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Mealbuddy Chatbot that can simulate a conversation with a user in natural language. </a:t>
            </a:r>
            <a:endParaRPr sz="1800" b="1">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en" sz="1800" b="1">
                <a:solidFill>
                  <a:srgbClr val="FFFFFF"/>
                </a:solidFill>
                <a:latin typeface="Calibri"/>
                <a:ea typeface="Calibri"/>
                <a:cs typeface="Calibri"/>
                <a:sym typeface="Calibri"/>
              </a:rPr>
              <a:t>Helping the user to make wiser decisions through the recommendations made by machine learning.</a:t>
            </a:r>
            <a:endParaRPr sz="1800" b="1">
              <a:solidFill>
                <a:srgbClr val="FFFFFF"/>
              </a:solidFill>
              <a:latin typeface="Calibri"/>
              <a:ea typeface="Calibri"/>
              <a:cs typeface="Calibri"/>
              <a:sym typeface="Calibri"/>
            </a:endParaRPr>
          </a:p>
          <a:p>
            <a:pPr marL="457200" lvl="0" indent="-342900" algn="just" rtl="0">
              <a:lnSpc>
                <a:spcPct val="107916"/>
              </a:lnSpc>
              <a:spcBef>
                <a:spcPts val="0"/>
              </a:spcBef>
              <a:spcAft>
                <a:spcPts val="0"/>
              </a:spcAft>
              <a:buClr>
                <a:srgbClr val="FFFFFF"/>
              </a:buClr>
              <a:buSzPts val="1800"/>
              <a:buFont typeface="Calibri"/>
              <a:buChar char="●"/>
            </a:pPr>
            <a:r>
              <a:rPr lang="en" sz="1800" b="1">
                <a:solidFill>
                  <a:schemeClr val="lt1"/>
                </a:solidFill>
                <a:latin typeface="Calibri"/>
                <a:ea typeface="Calibri"/>
                <a:cs typeface="Calibri"/>
                <a:sym typeface="Calibri"/>
              </a:rPr>
              <a:t>Mealbuddy chatbot application will send restaurant suggestions to users  through SMS</a:t>
            </a:r>
            <a:r>
              <a:rPr lang="en" sz="1200">
                <a:solidFill>
                  <a:schemeClr val="lt1"/>
                </a:solidFill>
                <a:latin typeface="Calibri"/>
                <a:ea typeface="Calibri"/>
                <a:cs typeface="Calibri"/>
                <a:sym typeface="Calibri"/>
              </a:rPr>
              <a:t>.</a:t>
            </a:r>
            <a:endParaRPr sz="1800" b="1">
              <a:solidFill>
                <a:srgbClr val="FFFFFF"/>
              </a:solidFill>
              <a:latin typeface="Calibri"/>
              <a:ea typeface="Calibri"/>
              <a:cs typeface="Calibri"/>
              <a:sym typeface="Calibri"/>
            </a:endParaRPr>
          </a:p>
          <a:p>
            <a:pPr marL="457200" marR="0" lvl="0" indent="0" algn="l" rtl="0">
              <a:lnSpc>
                <a:spcPct val="115000"/>
              </a:lnSpc>
              <a:spcBef>
                <a:spcPts val="800"/>
              </a:spcBef>
              <a:spcAft>
                <a:spcPts val="0"/>
              </a:spcAft>
              <a:buNone/>
            </a:pPr>
            <a:endParaRPr sz="1800" b="1">
              <a:solidFill>
                <a:srgbClr val="FFFFFF"/>
              </a:solidFill>
              <a:latin typeface="Calibri"/>
              <a:ea typeface="Calibri"/>
              <a:cs typeface="Calibri"/>
              <a:sym typeface="Calibri"/>
            </a:endParaRPr>
          </a:p>
          <a:p>
            <a:pPr marL="0" marR="0" lvl="0" indent="0" algn="l" rtl="0">
              <a:lnSpc>
                <a:spcPct val="115000"/>
              </a:lnSpc>
              <a:spcBef>
                <a:spcPts val="0"/>
              </a:spcBef>
              <a:spcAft>
                <a:spcPts val="0"/>
              </a:spcAft>
              <a:buClr>
                <a:schemeClr val="accent1"/>
              </a:buClr>
              <a:buSzPts val="1300"/>
              <a:buFont typeface="Lato"/>
              <a:buNone/>
            </a:pPr>
            <a:endParaRPr sz="1800" b="1">
              <a:solidFill>
                <a:srgbClr val="FFFFFF"/>
              </a:solidFill>
              <a:highlight>
                <a:schemeClr val="accent2"/>
              </a:highlight>
              <a:latin typeface="Calibri"/>
              <a:ea typeface="Calibri"/>
              <a:cs typeface="Calibri"/>
              <a:sym typeface="Calibri"/>
            </a:endParaRPr>
          </a:p>
          <a:p>
            <a:pPr marL="0" marR="0" lvl="0" indent="0" algn="l" rtl="0">
              <a:lnSpc>
                <a:spcPct val="115000"/>
              </a:lnSpc>
              <a:spcBef>
                <a:spcPts val="1000"/>
              </a:spcBef>
              <a:spcAft>
                <a:spcPts val="1600"/>
              </a:spcAft>
              <a:buClr>
                <a:schemeClr val="accent1"/>
              </a:buClr>
              <a:buSzPts val="1300"/>
              <a:buFont typeface="Lato"/>
              <a:buNone/>
            </a:pPr>
            <a:endParaRPr sz="1800" b="1" i="0" u="none" strike="noStrike" cap="none">
              <a:solidFill>
                <a:srgbClr val="FFFFFF"/>
              </a:solidFill>
              <a:latin typeface="Calibri"/>
              <a:ea typeface="Calibri"/>
              <a:cs typeface="Calibri"/>
              <a:sym typeface="Calibri"/>
            </a:endParaRPr>
          </a:p>
        </p:txBody>
      </p:sp>
      <p:pic>
        <p:nvPicPr>
          <p:cNvPr id="3" name="Audio 2">
            <a:hlinkClick r:id="" action="ppaction://media"/>
            <a:extLst>
              <a:ext uri="{FF2B5EF4-FFF2-40B4-BE49-F238E27FC236}">
                <a16:creationId xmlns:a16="http://schemas.microsoft.com/office/drawing/2014/main" id="{7C74F912-4B2A-4D55-8666-F38F63853B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370"/>
    </mc:Choice>
    <mc:Fallback xmlns="">
      <p:transition spd="slow" advTm="37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719200" y="530050"/>
            <a:ext cx="7688400" cy="56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Development Tools</a:t>
            </a:r>
            <a:endParaRPr/>
          </a:p>
        </p:txBody>
      </p:sp>
      <p:pic>
        <p:nvPicPr>
          <p:cNvPr id="162" name="Google Shape;162;p20"/>
          <p:cNvPicPr preferRelativeResize="0"/>
          <p:nvPr/>
        </p:nvPicPr>
        <p:blipFill>
          <a:blip r:embed="rId5">
            <a:alphaModFix/>
          </a:blip>
          <a:stretch>
            <a:fillRect/>
          </a:stretch>
        </p:blipFill>
        <p:spPr>
          <a:xfrm>
            <a:off x="887175" y="1515575"/>
            <a:ext cx="1778400" cy="1778400"/>
          </a:xfrm>
          <a:prstGeom prst="rect">
            <a:avLst/>
          </a:prstGeom>
          <a:noFill/>
          <a:ln>
            <a:noFill/>
          </a:ln>
        </p:spPr>
      </p:pic>
      <p:pic>
        <p:nvPicPr>
          <p:cNvPr id="163" name="Google Shape;163;p20"/>
          <p:cNvPicPr preferRelativeResize="0"/>
          <p:nvPr/>
        </p:nvPicPr>
        <p:blipFill>
          <a:blip r:embed="rId6">
            <a:alphaModFix/>
          </a:blip>
          <a:stretch>
            <a:fillRect/>
          </a:stretch>
        </p:blipFill>
        <p:spPr>
          <a:xfrm>
            <a:off x="3250200" y="1515575"/>
            <a:ext cx="1778400" cy="1778400"/>
          </a:xfrm>
          <a:prstGeom prst="rect">
            <a:avLst/>
          </a:prstGeom>
          <a:noFill/>
          <a:ln>
            <a:noFill/>
          </a:ln>
        </p:spPr>
      </p:pic>
      <p:sp>
        <p:nvSpPr>
          <p:cNvPr id="164" name="Google Shape;164;p20"/>
          <p:cNvSpPr txBox="1"/>
          <p:nvPr/>
        </p:nvSpPr>
        <p:spPr>
          <a:xfrm>
            <a:off x="887175" y="3478300"/>
            <a:ext cx="3000000" cy="1211100"/>
          </a:xfrm>
          <a:prstGeom prst="rect">
            <a:avLst/>
          </a:prstGeom>
          <a:noFill/>
          <a:ln>
            <a:noFill/>
          </a:ln>
        </p:spPr>
        <p:txBody>
          <a:bodyPr spcFirstLastPara="1" wrap="square" lIns="91425" tIns="91425" rIns="91425" bIns="91425" anchor="t" anchorCtr="0">
            <a:noAutofit/>
          </a:bodyPr>
          <a:lstStyle/>
          <a:p>
            <a:pPr marL="457200" lvl="0" indent="-342900" algn="just" rtl="0">
              <a:lnSpc>
                <a:spcPct val="107916"/>
              </a:lnSpc>
              <a:spcBef>
                <a:spcPts val="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SLACK</a:t>
            </a:r>
            <a:endParaRPr sz="1800" b="1">
              <a:solidFill>
                <a:schemeClr val="lt1"/>
              </a:solidFill>
              <a:latin typeface="Calibri"/>
              <a:ea typeface="Calibri"/>
              <a:cs typeface="Calibri"/>
              <a:sym typeface="Calibri"/>
            </a:endParaRPr>
          </a:p>
          <a:p>
            <a:pPr marL="457200" lvl="0" indent="-342900" algn="just" rtl="0">
              <a:lnSpc>
                <a:spcPct val="107916"/>
              </a:lnSpc>
              <a:spcBef>
                <a:spcPts val="800"/>
              </a:spcBef>
              <a:spcAft>
                <a:spcPts val="0"/>
              </a:spcAft>
              <a:buClr>
                <a:schemeClr val="lt1"/>
              </a:buClr>
              <a:buSzPts val="1800"/>
              <a:buFont typeface="Calibri"/>
              <a:buChar char="●"/>
            </a:pPr>
            <a:r>
              <a:rPr lang="en" sz="1800" b="1">
                <a:solidFill>
                  <a:schemeClr val="lt1"/>
                </a:solidFill>
                <a:latin typeface="Calibri"/>
                <a:ea typeface="Calibri"/>
                <a:cs typeface="Calibri"/>
                <a:sym typeface="Calibri"/>
              </a:rPr>
              <a:t>Github</a:t>
            </a:r>
            <a:endParaRPr sz="1800" b="1">
              <a:solidFill>
                <a:schemeClr val="lt1"/>
              </a:solidFill>
              <a:latin typeface="Calibri"/>
              <a:ea typeface="Calibri"/>
              <a:cs typeface="Calibri"/>
              <a:sym typeface="Calibri"/>
            </a:endParaRPr>
          </a:p>
          <a:p>
            <a:pPr marL="457200" lvl="0" indent="-342900" algn="just" rtl="0">
              <a:lnSpc>
                <a:spcPct val="107916"/>
              </a:lnSpc>
              <a:spcBef>
                <a:spcPts val="800"/>
              </a:spcBef>
              <a:spcAft>
                <a:spcPts val="800"/>
              </a:spcAft>
              <a:buClr>
                <a:schemeClr val="lt1"/>
              </a:buClr>
              <a:buSzPts val="1800"/>
              <a:buFont typeface="Calibri"/>
              <a:buChar char="●"/>
            </a:pPr>
            <a:r>
              <a:rPr lang="en" sz="1800" b="1">
                <a:solidFill>
                  <a:schemeClr val="lt1"/>
                </a:solidFill>
                <a:latin typeface="Calibri"/>
                <a:ea typeface="Calibri"/>
                <a:cs typeface="Calibri"/>
                <a:sym typeface="Calibri"/>
              </a:rPr>
              <a:t>GSuite</a:t>
            </a:r>
            <a:endParaRPr sz="1800" b="1">
              <a:solidFill>
                <a:schemeClr val="lt1"/>
              </a:solidFill>
              <a:latin typeface="Calibri"/>
              <a:ea typeface="Calibri"/>
              <a:cs typeface="Calibri"/>
              <a:sym typeface="Calibri"/>
            </a:endParaRPr>
          </a:p>
        </p:txBody>
      </p:sp>
      <p:pic>
        <p:nvPicPr>
          <p:cNvPr id="165" name="Google Shape;165;p20"/>
          <p:cNvPicPr preferRelativeResize="0"/>
          <p:nvPr/>
        </p:nvPicPr>
        <p:blipFill>
          <a:blip r:embed="rId7">
            <a:alphaModFix/>
          </a:blip>
          <a:stretch>
            <a:fillRect/>
          </a:stretch>
        </p:blipFill>
        <p:spPr>
          <a:xfrm>
            <a:off x="5514625" y="1515575"/>
            <a:ext cx="3175727" cy="1778400"/>
          </a:xfrm>
          <a:prstGeom prst="rect">
            <a:avLst/>
          </a:prstGeom>
          <a:noFill/>
          <a:ln>
            <a:noFill/>
          </a:ln>
        </p:spPr>
      </p:pic>
      <p:pic>
        <p:nvPicPr>
          <p:cNvPr id="4" name="Audio 3">
            <a:hlinkClick r:id="" action="ppaction://media"/>
            <a:extLst>
              <a:ext uri="{FF2B5EF4-FFF2-40B4-BE49-F238E27FC236}">
                <a16:creationId xmlns:a16="http://schemas.microsoft.com/office/drawing/2014/main" id="{4DE8B3BA-11CB-4973-B523-6478A432CF1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972"/>
    </mc:Choice>
    <mc:Fallback xmlns="">
      <p:transition spd="slow" advTm="44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262000" y="5300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chemeClr val="dk1"/>
                </a:highlight>
              </a:rPr>
              <a:t>Project Management Tool</a:t>
            </a:r>
            <a:endParaRPr>
              <a:highlight>
                <a:schemeClr val="dk1"/>
              </a:highlight>
            </a:endParaRPr>
          </a:p>
        </p:txBody>
      </p:sp>
      <p:sp>
        <p:nvSpPr>
          <p:cNvPr id="171" name="Google Shape;171;p21"/>
          <p:cNvSpPr txBox="1">
            <a:spLocks noGrp="1"/>
          </p:cNvSpPr>
          <p:nvPr>
            <p:ph type="subTitle" idx="4294967295"/>
          </p:nvPr>
        </p:nvSpPr>
        <p:spPr>
          <a:xfrm>
            <a:off x="302550" y="1205025"/>
            <a:ext cx="8447100" cy="909900"/>
          </a:xfrm>
          <a:prstGeom prst="rect">
            <a:avLst/>
          </a:prstGeom>
          <a:noFill/>
          <a:ln>
            <a:noFill/>
          </a:ln>
        </p:spPr>
        <p:txBody>
          <a:bodyPr spcFirstLastPara="1" wrap="square" lIns="91425" tIns="91425" rIns="91425" bIns="91425" anchor="t" anchorCtr="0">
            <a:noAutofit/>
          </a:bodyPr>
          <a:lstStyle/>
          <a:p>
            <a:pPr marL="0" lvl="0" indent="0" algn="just" rtl="0">
              <a:lnSpc>
                <a:spcPct val="133333"/>
              </a:lnSpc>
              <a:spcBef>
                <a:spcPts val="0"/>
              </a:spcBef>
              <a:spcAft>
                <a:spcPts val="0"/>
              </a:spcAft>
              <a:buNone/>
            </a:pPr>
            <a:r>
              <a:rPr lang="en" sz="1800" b="1">
                <a:solidFill>
                  <a:srgbClr val="FFFFFF"/>
                </a:solidFill>
                <a:highlight>
                  <a:schemeClr val="dk1"/>
                </a:highlight>
                <a:latin typeface="Calibri"/>
                <a:ea typeface="Calibri"/>
                <a:cs typeface="Calibri"/>
                <a:sym typeface="Calibri"/>
              </a:rPr>
              <a:t>Jira Software is software which allows team to plan,track, and release great software.</a:t>
            </a:r>
            <a:endParaRPr sz="1800" b="1">
              <a:solidFill>
                <a:srgbClr val="FFFFFF"/>
              </a:solidFill>
              <a:highlight>
                <a:schemeClr val="dk1"/>
              </a:highlight>
              <a:latin typeface="Calibri"/>
              <a:ea typeface="Calibri"/>
              <a:cs typeface="Calibri"/>
              <a:sym typeface="Calibri"/>
            </a:endParaRPr>
          </a:p>
          <a:p>
            <a:pPr marL="0" lvl="0" indent="0" algn="just" rtl="0">
              <a:lnSpc>
                <a:spcPct val="115000"/>
              </a:lnSpc>
              <a:spcBef>
                <a:spcPts val="1800"/>
              </a:spcBef>
              <a:spcAft>
                <a:spcPts val="1000"/>
              </a:spcAft>
              <a:buSzPts val="1600"/>
              <a:buNone/>
            </a:pPr>
            <a:endParaRPr sz="1800" b="1">
              <a:solidFill>
                <a:srgbClr val="FFFFFF"/>
              </a:solidFill>
              <a:highlight>
                <a:schemeClr val="dk1"/>
              </a:highlight>
              <a:latin typeface="Calibri"/>
              <a:ea typeface="Calibri"/>
              <a:cs typeface="Calibri"/>
              <a:sym typeface="Calibri"/>
            </a:endParaRPr>
          </a:p>
        </p:txBody>
      </p:sp>
      <p:sp>
        <p:nvSpPr>
          <p:cNvPr id="172" name="Google Shape;172;p21"/>
          <p:cNvSpPr txBox="1">
            <a:spLocks noGrp="1"/>
          </p:cNvSpPr>
          <p:nvPr>
            <p:ph type="body" idx="4294967295"/>
          </p:nvPr>
        </p:nvSpPr>
        <p:spPr>
          <a:xfrm>
            <a:off x="6038550" y="1624088"/>
            <a:ext cx="1638900" cy="63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endParaRPr sz="3600">
              <a:solidFill>
                <a:schemeClr val="dk1"/>
              </a:solidFill>
            </a:endParaRPr>
          </a:p>
          <a:p>
            <a:pPr marL="0" lvl="0" indent="0" algn="ctr" rtl="0">
              <a:lnSpc>
                <a:spcPct val="115000"/>
              </a:lnSpc>
              <a:spcBef>
                <a:spcPts val="1600"/>
              </a:spcBef>
              <a:spcAft>
                <a:spcPts val="1600"/>
              </a:spcAft>
              <a:buSzPts val="1300"/>
              <a:buNone/>
            </a:pPr>
            <a:endParaRPr sz="2400" b="1">
              <a:solidFill>
                <a:schemeClr val="dk1"/>
              </a:solidFill>
            </a:endParaRPr>
          </a:p>
        </p:txBody>
      </p:sp>
      <p:pic>
        <p:nvPicPr>
          <p:cNvPr id="173" name="Google Shape;173;p21"/>
          <p:cNvPicPr preferRelativeResize="0"/>
          <p:nvPr/>
        </p:nvPicPr>
        <p:blipFill>
          <a:blip r:embed="rId5">
            <a:alphaModFix/>
          </a:blip>
          <a:stretch>
            <a:fillRect/>
          </a:stretch>
        </p:blipFill>
        <p:spPr>
          <a:xfrm>
            <a:off x="359575" y="1624100"/>
            <a:ext cx="5271048" cy="3246599"/>
          </a:xfrm>
          <a:prstGeom prst="rect">
            <a:avLst/>
          </a:prstGeom>
          <a:noFill/>
          <a:ln>
            <a:noFill/>
          </a:ln>
        </p:spPr>
      </p:pic>
      <p:sp>
        <p:nvSpPr>
          <p:cNvPr id="174" name="Google Shape;174;p21"/>
          <p:cNvSpPr txBox="1"/>
          <p:nvPr/>
        </p:nvSpPr>
        <p:spPr>
          <a:xfrm>
            <a:off x="5715325" y="1547900"/>
            <a:ext cx="3159900" cy="324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b="1">
                <a:solidFill>
                  <a:srgbClr val="FFFFFF"/>
                </a:solidFill>
                <a:latin typeface="Calibri"/>
                <a:ea typeface="Calibri"/>
                <a:cs typeface="Calibri"/>
                <a:sym typeface="Calibri"/>
              </a:rPr>
              <a:t>Kanban is a popular framework used to implement agile software development. </a:t>
            </a:r>
            <a:endParaRPr sz="1800" b="1">
              <a:solidFill>
                <a:srgbClr val="FFFFFF"/>
              </a:solidFill>
              <a:latin typeface="Calibri"/>
              <a:ea typeface="Calibri"/>
              <a:cs typeface="Calibri"/>
              <a:sym typeface="Calibri"/>
            </a:endParaRPr>
          </a:p>
          <a:p>
            <a:pPr marL="0" lvl="0" indent="0" algn="just" rtl="0">
              <a:spcBef>
                <a:spcPts val="0"/>
              </a:spcBef>
              <a:spcAft>
                <a:spcPts val="0"/>
              </a:spcAft>
              <a:buNone/>
            </a:pPr>
            <a:r>
              <a:rPr lang="en" sz="1800" b="1">
                <a:solidFill>
                  <a:srgbClr val="FFFFFF"/>
                </a:solidFill>
                <a:latin typeface="Calibri"/>
                <a:ea typeface="Calibri"/>
                <a:cs typeface="Calibri"/>
                <a:sym typeface="Calibri"/>
              </a:rPr>
              <a:t>It requires real-time communication of capacity and full transparency of work. Work items are represented visually on a kanban board, allowing team members to see the state of every piece of work at any time.</a:t>
            </a:r>
            <a:endParaRPr sz="1800" b="1">
              <a:solidFill>
                <a:srgbClr val="FFFFFF"/>
              </a:solidFill>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94A3265A-DB3E-43C3-A99C-FB44D04ED8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258"/>
    </mc:Choice>
    <mc:Fallback xmlns="">
      <p:transition spd="slow" advTm="32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643000" y="5300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pic>
        <p:nvPicPr>
          <p:cNvPr id="186" name="Google Shape;186;p23"/>
          <p:cNvPicPr preferRelativeResize="0"/>
          <p:nvPr/>
        </p:nvPicPr>
        <p:blipFill rotWithShape="1">
          <a:blip r:embed="rId5">
            <a:alphaModFix/>
          </a:blip>
          <a:srcRect l="20880" t="54617" r="26418" b="19809"/>
          <a:stretch/>
        </p:blipFill>
        <p:spPr>
          <a:xfrm>
            <a:off x="784250" y="1375750"/>
            <a:ext cx="7921273" cy="2161125"/>
          </a:xfrm>
          <a:prstGeom prst="rect">
            <a:avLst/>
          </a:prstGeom>
          <a:noFill/>
          <a:ln>
            <a:noFill/>
          </a:ln>
        </p:spPr>
      </p:pic>
      <p:pic>
        <p:nvPicPr>
          <p:cNvPr id="2" name="Audio 1">
            <a:hlinkClick r:id="" action="ppaction://media"/>
            <a:extLst>
              <a:ext uri="{FF2B5EF4-FFF2-40B4-BE49-F238E27FC236}">
                <a16:creationId xmlns:a16="http://schemas.microsoft.com/office/drawing/2014/main" id="{E0FC1935-0DFC-4458-8BCA-0FF5A58401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580"/>
    </mc:Choice>
    <mc:Fallback xmlns="">
      <p:transition spd="slow" advTm="40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643000" y="5300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 Constraints / Restrictions</a:t>
            </a:r>
            <a:endParaRPr/>
          </a:p>
        </p:txBody>
      </p:sp>
      <p:sp>
        <p:nvSpPr>
          <p:cNvPr id="180" name="Google Shape;180;p22"/>
          <p:cNvSpPr txBox="1"/>
          <p:nvPr/>
        </p:nvSpPr>
        <p:spPr>
          <a:xfrm>
            <a:off x="821250" y="1512775"/>
            <a:ext cx="7688400" cy="1744200"/>
          </a:xfrm>
          <a:prstGeom prst="rect">
            <a:avLst/>
          </a:prstGeom>
          <a:noFill/>
          <a:ln>
            <a:noFill/>
          </a:ln>
        </p:spPr>
        <p:txBody>
          <a:bodyPr spcFirstLastPara="1" wrap="square" lIns="91425" tIns="91425" rIns="91425" bIns="91425" anchor="t" anchorCtr="0">
            <a:noAutofit/>
          </a:bodyPr>
          <a:lstStyle/>
          <a:p>
            <a:pPr marL="457200" lvl="0" indent="-342900" algn="l" rtl="0">
              <a:lnSpc>
                <a:spcPct val="107916"/>
              </a:lnSpc>
              <a:spcBef>
                <a:spcPts val="0"/>
              </a:spcBef>
              <a:spcAft>
                <a:spcPts val="0"/>
              </a:spcAft>
              <a:buClr>
                <a:srgbClr val="FFFFFF"/>
              </a:buClr>
              <a:buSzPts val="1800"/>
              <a:buFont typeface="Calibri"/>
              <a:buChar char="●"/>
            </a:pPr>
            <a:r>
              <a:rPr lang="en" sz="1800" b="1" dirty="0">
                <a:solidFill>
                  <a:srgbClr val="FFFFFF"/>
                </a:solidFill>
                <a:latin typeface="Calibri"/>
                <a:ea typeface="Calibri"/>
                <a:cs typeface="Calibri"/>
                <a:sym typeface="Calibri"/>
              </a:rPr>
              <a:t>The restaurant is limited to the Toronto region. </a:t>
            </a:r>
            <a:endParaRPr sz="1800" b="1" dirty="0">
              <a:solidFill>
                <a:srgbClr val="FFFFFF"/>
              </a:solidFill>
              <a:latin typeface="Calibri"/>
              <a:ea typeface="Calibri"/>
              <a:cs typeface="Calibri"/>
              <a:sym typeface="Calibri"/>
            </a:endParaRPr>
          </a:p>
          <a:p>
            <a:pPr marL="457200" lvl="0" indent="-342900" algn="l" rtl="0">
              <a:lnSpc>
                <a:spcPct val="107916"/>
              </a:lnSpc>
              <a:spcBef>
                <a:spcPts val="0"/>
              </a:spcBef>
              <a:spcAft>
                <a:spcPts val="0"/>
              </a:spcAft>
              <a:buClr>
                <a:srgbClr val="FFFFFF"/>
              </a:buClr>
              <a:buSzPts val="1800"/>
              <a:buFont typeface="Calibri"/>
              <a:buChar char="●"/>
            </a:pPr>
            <a:r>
              <a:rPr lang="en" sz="1800" b="1" dirty="0">
                <a:solidFill>
                  <a:srgbClr val="FFFFFF"/>
                </a:solidFill>
                <a:latin typeface="Calibri"/>
                <a:ea typeface="Calibri"/>
                <a:cs typeface="Calibri"/>
                <a:sym typeface="Calibri"/>
              </a:rPr>
              <a:t>The recommendation is currently based on factors like cuisine, ratings, review countings. </a:t>
            </a:r>
            <a:endParaRPr sz="1800" b="1" dirty="0">
              <a:solidFill>
                <a:srgbClr val="FFFFFF"/>
              </a:solidFill>
              <a:latin typeface="Calibri"/>
              <a:ea typeface="Calibri"/>
              <a:cs typeface="Calibri"/>
              <a:sym typeface="Calibri"/>
            </a:endParaRPr>
          </a:p>
          <a:p>
            <a:pPr marL="457200" lvl="0" indent="-342900" algn="l" rtl="0">
              <a:lnSpc>
                <a:spcPct val="107916"/>
              </a:lnSpc>
              <a:spcBef>
                <a:spcPts val="0"/>
              </a:spcBef>
              <a:spcAft>
                <a:spcPts val="0"/>
              </a:spcAft>
              <a:buClr>
                <a:srgbClr val="FFFFFF"/>
              </a:buClr>
              <a:buSzPts val="1800"/>
              <a:buFont typeface="Calibri"/>
              <a:buChar char="●"/>
            </a:pPr>
            <a:r>
              <a:rPr lang="en" sz="1800" b="1" dirty="0">
                <a:solidFill>
                  <a:srgbClr val="FFFFFF"/>
                </a:solidFill>
                <a:latin typeface="Calibri"/>
                <a:ea typeface="Calibri"/>
                <a:cs typeface="Calibri"/>
                <a:sym typeface="Calibri"/>
              </a:rPr>
              <a:t>Response and input limitations to chat conversations and queries for Lex , Kommuincate, Slack</a:t>
            </a:r>
            <a:endParaRPr sz="1800" b="1" dirty="0">
              <a:solidFill>
                <a:srgbClr val="FFFFFF"/>
              </a:solidFill>
              <a:latin typeface="Calibri"/>
              <a:ea typeface="Calibri"/>
              <a:cs typeface="Calibri"/>
              <a:sym typeface="Calibri"/>
            </a:endParaRPr>
          </a:p>
          <a:p>
            <a:pPr marL="0" lvl="0" indent="0" algn="l" rtl="0">
              <a:lnSpc>
                <a:spcPct val="107916"/>
              </a:lnSpc>
              <a:spcBef>
                <a:spcPts val="800"/>
              </a:spcBef>
              <a:spcAft>
                <a:spcPts val="800"/>
              </a:spcAft>
              <a:buNone/>
            </a:pPr>
            <a:endParaRPr sz="1800" b="1" dirty="0">
              <a:solidFill>
                <a:srgbClr val="FFFFFF"/>
              </a:solidFill>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95E175DB-2BA4-4ABC-BAEB-6522C17097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0532" y="432401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479"/>
    </mc:Choice>
    <mc:Fallback xmlns="">
      <p:transition spd="slow" advTm="3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4"/>
          <p:cNvPicPr preferRelativeResize="0"/>
          <p:nvPr/>
        </p:nvPicPr>
        <p:blipFill rotWithShape="1">
          <a:blip r:embed="rId5">
            <a:alphaModFix/>
          </a:blip>
          <a:srcRect l="2359" t="2208" r="1329" b="3004"/>
          <a:stretch/>
        </p:blipFill>
        <p:spPr>
          <a:xfrm>
            <a:off x="3083400" y="116200"/>
            <a:ext cx="5921499" cy="4812125"/>
          </a:xfrm>
          <a:prstGeom prst="rect">
            <a:avLst/>
          </a:prstGeom>
          <a:noFill/>
          <a:ln>
            <a:noFill/>
          </a:ln>
        </p:spPr>
      </p:pic>
      <p:sp>
        <p:nvSpPr>
          <p:cNvPr id="192" name="Google Shape;192;p24"/>
          <p:cNvSpPr txBox="1"/>
          <p:nvPr/>
        </p:nvSpPr>
        <p:spPr>
          <a:xfrm>
            <a:off x="482200" y="1630300"/>
            <a:ext cx="2376600" cy="21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FFFFFF"/>
                </a:solidFill>
                <a:latin typeface="Calibri"/>
                <a:ea typeface="Calibri"/>
                <a:cs typeface="Calibri"/>
                <a:sym typeface="Calibri"/>
              </a:rPr>
              <a:t>Architecture Diagram</a:t>
            </a:r>
            <a:endParaRPr sz="3200">
              <a:solidFill>
                <a:srgbClr val="FFFFFF"/>
              </a:solidFill>
              <a:latin typeface="Calibri"/>
              <a:ea typeface="Calibri"/>
              <a:cs typeface="Calibri"/>
              <a:sym typeface="Calibri"/>
            </a:endParaRPr>
          </a:p>
        </p:txBody>
      </p:sp>
      <p:pic>
        <p:nvPicPr>
          <p:cNvPr id="7" name="Audio 6">
            <a:hlinkClick r:id="" action="ppaction://media"/>
            <a:extLst>
              <a:ext uri="{FF2B5EF4-FFF2-40B4-BE49-F238E27FC236}">
                <a16:creationId xmlns:a16="http://schemas.microsoft.com/office/drawing/2014/main" id="{3FC55E50-CEE0-4840-BB92-120CB4D964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531"/>
    </mc:Choice>
    <mc:Fallback xmlns="">
      <p:transition spd="slow" advTm="128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p:nvPr/>
        </p:nvSpPr>
        <p:spPr>
          <a:xfrm>
            <a:off x="712725" y="362450"/>
            <a:ext cx="4387800" cy="7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FF"/>
                </a:solidFill>
                <a:latin typeface="Calibri"/>
                <a:ea typeface="Calibri"/>
                <a:cs typeface="Calibri"/>
                <a:sym typeface="Calibri"/>
              </a:rPr>
              <a:t>Deploy Frontend UI</a:t>
            </a:r>
            <a:endParaRPr sz="3000" b="1">
              <a:solidFill>
                <a:srgbClr val="FFFFFF"/>
              </a:solidFill>
              <a:latin typeface="Calibri"/>
              <a:ea typeface="Calibri"/>
              <a:cs typeface="Calibri"/>
              <a:sym typeface="Calibri"/>
            </a:endParaRPr>
          </a:p>
        </p:txBody>
      </p:sp>
      <p:sp>
        <p:nvSpPr>
          <p:cNvPr id="198" name="Google Shape;198;p25"/>
          <p:cNvSpPr txBox="1"/>
          <p:nvPr/>
        </p:nvSpPr>
        <p:spPr>
          <a:xfrm>
            <a:off x="788925" y="1323575"/>
            <a:ext cx="8137200" cy="34896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800"/>
              </a:spcBef>
              <a:spcAft>
                <a:spcPts val="0"/>
              </a:spcAft>
              <a:buNone/>
            </a:pPr>
            <a:r>
              <a:rPr lang="en" sz="1800" b="1" dirty="0">
                <a:solidFill>
                  <a:srgbClr val="FFFFFF"/>
                </a:solidFill>
                <a:latin typeface="Calibri"/>
                <a:ea typeface="Calibri"/>
                <a:cs typeface="Calibri"/>
                <a:sym typeface="Calibri"/>
              </a:rPr>
              <a:t>We hosted our web application in S3 bucket.</a:t>
            </a:r>
            <a:endParaRPr sz="1800" b="1" dirty="0">
              <a:solidFill>
                <a:srgbClr val="FFFFFF"/>
              </a:solidFill>
              <a:latin typeface="Calibri"/>
              <a:ea typeface="Calibri"/>
              <a:cs typeface="Calibri"/>
              <a:sym typeface="Calibri"/>
            </a:endParaRPr>
          </a:p>
          <a:p>
            <a:pPr marL="0" lvl="0" indent="0" algn="just" rtl="0">
              <a:lnSpc>
                <a:spcPct val="115000"/>
              </a:lnSpc>
              <a:spcBef>
                <a:spcPts val="800"/>
              </a:spcBef>
              <a:spcAft>
                <a:spcPts val="0"/>
              </a:spcAft>
              <a:buNone/>
            </a:pPr>
            <a:r>
              <a:rPr lang="en" sz="1800" b="1" dirty="0">
                <a:solidFill>
                  <a:schemeClr val="bg1"/>
                </a:solidFill>
                <a:uFill>
                  <a:noFill/>
                </a:uFill>
                <a:latin typeface="Calibri"/>
                <a:ea typeface="Calibri"/>
                <a:cs typeface="Calibri"/>
                <a:sym typeface="Calibri"/>
                <a:hlinkClick r:id="rId5">
                  <a:extLst>
                    <a:ext uri="{A12FA001-AC4F-418D-AE19-62706E023703}">
                      <ahyp:hlinkClr xmlns:ahyp="http://schemas.microsoft.com/office/drawing/2018/hyperlinkcolor" xmlns="" val="tx"/>
                    </a:ext>
                  </a:extLst>
                </a:hlinkClick>
              </a:rPr>
              <a:t>Step 1: Create a bucket</a:t>
            </a:r>
            <a:r>
              <a:rPr lang="en" sz="1800" b="1" dirty="0">
                <a:solidFill>
                  <a:schemeClr val="bg1"/>
                </a:solidFill>
                <a:latin typeface="Calibri"/>
                <a:ea typeface="Calibri"/>
                <a:cs typeface="Calibri"/>
                <a:sym typeface="Calibri"/>
              </a:rPr>
              <a:t> named  </a:t>
            </a:r>
            <a:r>
              <a:rPr lang="en" sz="1800" b="1" dirty="0">
                <a:solidFill>
                  <a:schemeClr val="bg1"/>
                </a:solidFill>
                <a:uFill>
                  <a:noFill/>
                </a:uFill>
                <a:latin typeface="Calibri"/>
                <a:ea typeface="Calibri"/>
                <a:cs typeface="Calibri"/>
                <a:sym typeface="Calibri"/>
                <a:hlinkClick r:id="rId6">
                  <a:extLst>
                    <a:ext uri="{A12FA001-AC4F-418D-AE19-62706E023703}">
                      <ahyp:hlinkClr xmlns:ahyp="http://schemas.microsoft.com/office/drawing/2018/hyperlinkcolor" xmlns="" val="tx"/>
                    </a:ext>
                  </a:extLst>
                </a:hlinkClick>
              </a:rPr>
              <a:t>www.mealbuddy.xyz</a:t>
            </a:r>
            <a:endParaRPr sz="1800" b="1" dirty="0">
              <a:solidFill>
                <a:schemeClr val="bg1"/>
              </a:solidFill>
              <a:latin typeface="Calibri"/>
              <a:ea typeface="Calibri"/>
              <a:cs typeface="Calibri"/>
              <a:sym typeface="Calibri"/>
            </a:endParaRPr>
          </a:p>
          <a:p>
            <a:pPr marL="0" lvl="0" indent="0" algn="just" rtl="0">
              <a:lnSpc>
                <a:spcPct val="115000"/>
              </a:lnSpc>
              <a:spcBef>
                <a:spcPts val="0"/>
              </a:spcBef>
              <a:spcAft>
                <a:spcPts val="0"/>
              </a:spcAft>
              <a:buNone/>
            </a:pPr>
            <a:r>
              <a:rPr lang="en" sz="1800" b="1" dirty="0">
                <a:solidFill>
                  <a:schemeClr val="bg1"/>
                </a:solidFill>
                <a:uFill>
                  <a:noFill/>
                </a:uFill>
                <a:latin typeface="Calibri"/>
                <a:ea typeface="Calibri"/>
                <a:cs typeface="Calibri"/>
                <a:sym typeface="Calibri"/>
                <a:hlinkClick r:id="rId7">
                  <a:extLst>
                    <a:ext uri="{A12FA001-AC4F-418D-AE19-62706E023703}">
                      <ahyp:hlinkClr xmlns:ahyp="http://schemas.microsoft.com/office/drawing/2018/hyperlinkcolor" xmlns="" val="tx"/>
                    </a:ext>
                  </a:extLst>
                </a:hlinkClick>
              </a:rPr>
              <a:t>Step 2: Enable static website hosting</a:t>
            </a:r>
            <a:endParaRPr sz="1800" b="1" dirty="0">
              <a:solidFill>
                <a:schemeClr val="bg1"/>
              </a:solidFill>
              <a:latin typeface="Calibri"/>
              <a:ea typeface="Calibri"/>
              <a:cs typeface="Calibri"/>
              <a:sym typeface="Calibri"/>
            </a:endParaRPr>
          </a:p>
          <a:p>
            <a:pPr marL="0" lvl="0" indent="0" algn="just" rtl="0">
              <a:lnSpc>
                <a:spcPct val="115000"/>
              </a:lnSpc>
              <a:spcBef>
                <a:spcPts val="0"/>
              </a:spcBef>
              <a:spcAft>
                <a:spcPts val="0"/>
              </a:spcAft>
              <a:buNone/>
            </a:pPr>
            <a:r>
              <a:rPr lang="en" sz="1800" b="1" dirty="0">
                <a:solidFill>
                  <a:schemeClr val="bg1"/>
                </a:solidFill>
                <a:uFill>
                  <a:noFill/>
                </a:uFill>
                <a:latin typeface="Calibri"/>
                <a:ea typeface="Calibri"/>
                <a:cs typeface="Calibri"/>
                <a:sym typeface="Calibri"/>
                <a:hlinkClick r:id="rId8">
                  <a:extLst>
                    <a:ext uri="{A12FA001-AC4F-418D-AE19-62706E023703}">
                      <ahyp:hlinkClr xmlns:ahyp="http://schemas.microsoft.com/office/drawing/2018/hyperlinkcolor" xmlns="" val="tx"/>
                    </a:ext>
                  </a:extLst>
                </a:hlinkClick>
              </a:rPr>
              <a:t>Step 3: Edit block public access settings</a:t>
            </a:r>
            <a:endParaRPr sz="1800" b="1" dirty="0">
              <a:solidFill>
                <a:schemeClr val="bg1"/>
              </a:solidFill>
              <a:latin typeface="Calibri"/>
              <a:ea typeface="Calibri"/>
              <a:cs typeface="Calibri"/>
              <a:sym typeface="Calibri"/>
            </a:endParaRPr>
          </a:p>
          <a:p>
            <a:pPr marL="0" lvl="0" indent="0" algn="just" rtl="0">
              <a:lnSpc>
                <a:spcPct val="115000"/>
              </a:lnSpc>
              <a:spcBef>
                <a:spcPts val="0"/>
              </a:spcBef>
              <a:spcAft>
                <a:spcPts val="0"/>
              </a:spcAft>
              <a:buNone/>
            </a:pPr>
            <a:r>
              <a:rPr lang="en" sz="1800" b="1" dirty="0">
                <a:solidFill>
                  <a:schemeClr val="bg1"/>
                </a:solidFill>
                <a:uFill>
                  <a:noFill/>
                </a:uFill>
                <a:latin typeface="Calibri"/>
                <a:ea typeface="Calibri"/>
                <a:cs typeface="Calibri"/>
                <a:sym typeface="Calibri"/>
                <a:hlinkClick r:id="rId9">
                  <a:extLst>
                    <a:ext uri="{A12FA001-AC4F-418D-AE19-62706E023703}">
                      <ahyp:hlinkClr xmlns:ahyp="http://schemas.microsoft.com/office/drawing/2018/hyperlinkcolor" xmlns="" val="tx"/>
                    </a:ext>
                  </a:extLst>
                </a:hlinkClick>
              </a:rPr>
              <a:t>Step 4: Add a bucket policy that makes your bucket content publicly available</a:t>
            </a:r>
            <a:endParaRPr sz="1800" b="1" dirty="0">
              <a:solidFill>
                <a:schemeClr val="bg1"/>
              </a:solidFill>
              <a:latin typeface="Calibri"/>
              <a:ea typeface="Calibri"/>
              <a:cs typeface="Calibri"/>
              <a:sym typeface="Calibri"/>
            </a:endParaRPr>
          </a:p>
          <a:p>
            <a:pPr marL="0" lvl="0" indent="0" algn="just" rtl="0">
              <a:lnSpc>
                <a:spcPct val="115000"/>
              </a:lnSpc>
              <a:spcBef>
                <a:spcPts val="0"/>
              </a:spcBef>
              <a:spcAft>
                <a:spcPts val="0"/>
              </a:spcAft>
              <a:buNone/>
            </a:pPr>
            <a:r>
              <a:rPr lang="en" sz="1800" b="1" dirty="0">
                <a:solidFill>
                  <a:schemeClr val="bg1"/>
                </a:solidFill>
                <a:uFill>
                  <a:noFill/>
                </a:uFill>
                <a:latin typeface="Calibri"/>
                <a:ea typeface="Calibri"/>
                <a:cs typeface="Calibri"/>
                <a:sym typeface="Calibri"/>
                <a:hlinkClick r:id="rId10">
                  <a:extLst>
                    <a:ext uri="{A12FA001-AC4F-418D-AE19-62706E023703}">
                      <ahyp:hlinkClr xmlns:ahyp="http://schemas.microsoft.com/office/drawing/2018/hyperlinkcolor" xmlns="" val="tx"/>
                    </a:ext>
                  </a:extLst>
                </a:hlinkClick>
              </a:rPr>
              <a:t>Step 5: Configure an index document</a:t>
            </a:r>
            <a:endParaRPr sz="1800" b="1" dirty="0">
              <a:solidFill>
                <a:schemeClr val="bg1"/>
              </a:solidFill>
              <a:latin typeface="Calibri"/>
              <a:ea typeface="Calibri"/>
              <a:cs typeface="Calibri"/>
              <a:sym typeface="Calibri"/>
            </a:endParaRPr>
          </a:p>
          <a:p>
            <a:pPr marL="0" lvl="0" indent="0" algn="just" rtl="0">
              <a:lnSpc>
                <a:spcPct val="115000"/>
              </a:lnSpc>
              <a:spcBef>
                <a:spcPts val="0"/>
              </a:spcBef>
              <a:spcAft>
                <a:spcPts val="0"/>
              </a:spcAft>
              <a:buNone/>
            </a:pPr>
            <a:r>
              <a:rPr lang="en" sz="1800" b="1" dirty="0">
                <a:solidFill>
                  <a:schemeClr val="bg1"/>
                </a:solidFill>
                <a:uFill>
                  <a:noFill/>
                </a:uFill>
                <a:latin typeface="Calibri"/>
                <a:ea typeface="Calibri"/>
                <a:cs typeface="Calibri"/>
                <a:sym typeface="Calibri"/>
                <a:hlinkClick r:id="rId11">
                  <a:extLst>
                    <a:ext uri="{A12FA001-AC4F-418D-AE19-62706E023703}">
                      <ahyp:hlinkClr xmlns:ahyp="http://schemas.microsoft.com/office/drawing/2018/hyperlinkcolor" xmlns="" val="tx"/>
                    </a:ext>
                  </a:extLst>
                </a:hlinkClick>
              </a:rPr>
              <a:t>Step 6: Test your website endpoint</a:t>
            </a:r>
            <a:endParaRPr sz="1800" b="1" dirty="0">
              <a:solidFill>
                <a:schemeClr val="bg1"/>
              </a:solidFill>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737546C7-9007-4CB3-88E9-68B21D3B2A61}"/>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702"/>
    </mc:Choice>
    <mc:Fallback xmlns="">
      <p:transition spd="slow" advTm="82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1110</Words>
  <Application>Microsoft Office PowerPoint</Application>
  <PresentationFormat>On-screen Show (16:9)</PresentationFormat>
  <Paragraphs>145</Paragraphs>
  <Slides>27</Slides>
  <Notes>26</Notes>
  <HiddenSlides>0</HiddenSlides>
  <MMClips>26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Lato</vt:lpstr>
      <vt:lpstr>Raleway</vt:lpstr>
      <vt:lpstr>Arial</vt:lpstr>
      <vt:lpstr>Streamline</vt:lpstr>
      <vt:lpstr>MealBuddy  </vt:lpstr>
      <vt:lpstr>Problem &amp; Solution Proposal</vt:lpstr>
      <vt:lpstr>Introduction</vt:lpstr>
      <vt:lpstr>Software Development Tools</vt:lpstr>
      <vt:lpstr>Project Management Tool</vt:lpstr>
      <vt:lpstr>Timeline</vt:lpstr>
      <vt:lpstr>Limitations / Constraints / Restrictions</vt:lpstr>
      <vt:lpstr>PowerPoint Presentation</vt:lpstr>
      <vt:lpstr>PowerPoint Presentation</vt:lpstr>
      <vt:lpstr>Slack Integration</vt:lpstr>
      <vt:lpstr>MealBuddy Chatbot using LEX</vt:lpstr>
      <vt:lpstr>Integrate the Lex chatbot  using Kommunicate  </vt:lpstr>
      <vt:lpstr>Create Lambda (LF1) using AWS Lambda service</vt:lpstr>
      <vt:lpstr>Push the information to an SQS queue</vt:lpstr>
      <vt:lpstr>YELP FUSION API</vt:lpstr>
      <vt:lpstr>scrapeYelpData Lambda function</vt:lpstr>
      <vt:lpstr>Insert into DynamoDB</vt:lpstr>
      <vt:lpstr>Lambda function (LF2) acts as a queue worker</vt:lpstr>
      <vt:lpstr>Create Sagemaker </vt:lpstr>
      <vt:lpstr>Notification through SMS</vt:lpstr>
      <vt:lpstr>Chat Example</vt:lpstr>
      <vt:lpstr>SMS Example</vt:lpstr>
      <vt:lpstr>Demo</vt:lpstr>
      <vt:lpstr>Results </vt:lpstr>
      <vt:lpstr>Acknowledgement</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MealBuddy</dc:title>
  <dc:creator>eldav</dc:creator>
  <cp:lastModifiedBy>Tom Joseph</cp:lastModifiedBy>
  <cp:revision>16</cp:revision>
  <dcterms:modified xsi:type="dcterms:W3CDTF">2020-08-20T01:17:19Z</dcterms:modified>
</cp:coreProperties>
</file>